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9144000" cy="5143500" type="screen16x9"/>
  <p:notesSz cx="6858000" cy="9144000"/>
  <p:embeddedFontLst>
    <p:embeddedFont>
      <p:font typeface="Calibri" panose="020F0502020204030204" pitchFamily="34" charset="0"/>
      <p:regular r:id="rId50"/>
      <p:bold r:id="rId51"/>
      <p:italic r:id="rId52"/>
      <p:boldItalic r:id="rId53"/>
    </p:embeddedFont>
    <p:embeddedFont>
      <p:font typeface="Century Gothic" panose="020B0502020202020204" pitchFamily="34" charset="0"/>
      <p:regular r:id="rId54"/>
      <p:bold r:id="rId55"/>
      <p:italic r:id="rId56"/>
      <p:boldItalic r:id="rId57"/>
    </p:embeddedFont>
    <p:embeddedFont>
      <p:font typeface="Trebuchet MS" panose="020B060302020202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5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CB920F-5610-4D9C-BB50-A4210F9B32F0}">
  <a:tblStyle styleId="{8BCB920F-5610-4D9C-BB50-A4210F9B32F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0" y="372"/>
      </p:cViewPr>
      <p:guideLst>
        <p:guide orient="horz" pos="1620"/>
        <p:guide pos="2880"/>
        <p:guide orient="horz" pos="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5.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7.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e25e7d88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27" name="Google Shape;127;g5e25e7d8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e25e7d88f_0_2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19" name="Google Shape;219;g5e25e7d88f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5e75d37157_0_6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29" name="Google Shape;229;g5e75d37157_0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e25e7d88f_0_3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37" name="Google Shape;237;g5e25e7d88f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e25e7d88f_0_3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67" name="Google Shape;267;g5e25e7d88f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e25e7d88f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77" name="Google Shape;277;g5e25e7d88f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5e25e7d88f_0_3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06" name="Google Shape;306;g5e25e7d88f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5e75d37157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16" name="Google Shape;316;g5e75d37157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e75d37157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26" name="Google Shape;326;g5e75d3715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5e75d37157_0_5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36" name="Google Shape;336;g5e75d37157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5e75d37157_0_1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46" name="Google Shape;346;g5e75d37157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e25e7d88f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34" name="Google Shape;134;g5e25e7d88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5e796b75d7_0_3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56" name="Google Shape;356;g5e796b75d7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5e75d37157_0_4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66" name="Google Shape;366;g5e75d37157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5e796b75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76" name="Google Shape;376;g5e796b75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5e796b75d7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89" name="Google Shape;389;g5e796b75d7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5e796b75d7_0_3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99" name="Google Shape;399;g5e796b75d7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5e796b75d7_0_2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3F3F3F"/>
              </a:buClr>
              <a:buSzPts val="1600"/>
              <a:buFont typeface="Century Gothic"/>
              <a:buNone/>
            </a:pPr>
            <a:r>
              <a:rPr lang="es" sz="1400">
                <a:solidFill>
                  <a:srgbClr val="3F3F3F"/>
                </a:solidFill>
                <a:latin typeface="Century Gothic"/>
                <a:ea typeface="Century Gothic"/>
                <a:cs typeface="Century Gothic"/>
                <a:sym typeface="Century Gothic"/>
              </a:rPr>
              <a:t>El proyecto de las Bases que se elabore se pondrá en conocimiento de las asociaciones gremiales a que pertenezcan los profesionales funcionarios a fin de que, en el término de diez días hábiles hagan llegar sus observaciones para que la autoridad considere su pertinencia.</a:t>
            </a:r>
            <a:endParaRPr sz="1400">
              <a:solidFill>
                <a:srgbClr val="3F3F3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sz="1200">
              <a:solidFill>
                <a:schemeClr val="dk1"/>
              </a:solidFill>
              <a:latin typeface="Calibri"/>
              <a:ea typeface="Calibri"/>
              <a:cs typeface="Calibri"/>
              <a:sym typeface="Calibri"/>
            </a:endParaRPr>
          </a:p>
        </p:txBody>
      </p:sp>
      <p:sp>
        <p:nvSpPr>
          <p:cNvPr id="411" name="Google Shape;411;g5e796b75d7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5e796b75d7_0_2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21" name="Google Shape;421;g5e796b75d7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5e796b75d7_0_2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31" name="Google Shape;431;g5e796b75d7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5e796b75d7_0_3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41" name="Google Shape;441;g5e796b75d7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5e796b75d7_0_2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51" name="Google Shape;451;g5e796b75d7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e75d37157_0_6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47" name="Google Shape;147;g5e75d37157_0_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5e796b75d7_0_3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61" name="Google Shape;461;g5e796b75d7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5e75d37157_0_4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71" name="Google Shape;471;g5e75d37157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e75d37157_0_4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14300" lvl="0" indent="0" algn="l" rtl="0">
              <a:lnSpc>
                <a:spcPct val="115000"/>
              </a:lnSpc>
              <a:spcBef>
                <a:spcPts val="0"/>
              </a:spcBef>
              <a:spcAft>
                <a:spcPts val="0"/>
              </a:spcAft>
              <a:buClr>
                <a:schemeClr val="dk1"/>
              </a:buClr>
              <a:buSzPts val="1800"/>
              <a:buFont typeface="Arial"/>
              <a:buNone/>
            </a:pPr>
            <a:r>
              <a:rPr lang="es" sz="1600">
                <a:solidFill>
                  <a:srgbClr val="595959"/>
                </a:solidFill>
              </a:rPr>
              <a:t>Debe señalarse:</a:t>
            </a:r>
            <a:endParaRPr sz="1600">
              <a:solidFill>
                <a:srgbClr val="595959"/>
              </a:solidFill>
            </a:endParaRPr>
          </a:p>
          <a:p>
            <a:pPr marL="114300" lvl="0" indent="0" algn="l" rtl="0">
              <a:lnSpc>
                <a:spcPct val="115000"/>
              </a:lnSpc>
              <a:spcBef>
                <a:spcPts val="0"/>
              </a:spcBef>
              <a:spcAft>
                <a:spcPts val="0"/>
              </a:spcAft>
              <a:buClr>
                <a:schemeClr val="dk1"/>
              </a:buClr>
              <a:buSzPts val="1800"/>
              <a:buFont typeface="Arial"/>
              <a:buNone/>
            </a:pPr>
            <a:r>
              <a:rPr lang="es" sz="1600">
                <a:solidFill>
                  <a:srgbClr val="595959"/>
                </a:solidFill>
              </a:rPr>
              <a:t>a)   A los que cumplieron los puntajes mínimos, ordenados por cada profesión y nivel, de manera decreciente según los puntajes obtenidos, </a:t>
            </a:r>
            <a:endParaRPr sz="1600">
              <a:solidFill>
                <a:srgbClr val="595959"/>
              </a:solidFill>
            </a:endParaRPr>
          </a:p>
          <a:p>
            <a:pPr marL="114300" lvl="0" indent="0" algn="l" rtl="0">
              <a:lnSpc>
                <a:spcPct val="115000"/>
              </a:lnSpc>
              <a:spcBef>
                <a:spcPts val="0"/>
              </a:spcBef>
              <a:spcAft>
                <a:spcPts val="0"/>
              </a:spcAft>
              <a:buClr>
                <a:schemeClr val="dk1"/>
              </a:buClr>
              <a:buSzPts val="1800"/>
              <a:buFont typeface="Arial"/>
              <a:buNone/>
            </a:pPr>
            <a:r>
              <a:rPr lang="es" sz="1600">
                <a:solidFill>
                  <a:srgbClr val="595959"/>
                </a:solidFill>
              </a:rPr>
              <a:t>b)   A los profesionales que no cumplieron los puntajes mínimos de acreditación, ordenados por cada profesión y nivel.</a:t>
            </a:r>
            <a:endParaRPr sz="1600">
              <a:solidFill>
                <a:srgbClr val="595959"/>
              </a:solidFill>
            </a:endParaRPr>
          </a:p>
          <a:p>
            <a:pPr marL="0" marR="0" lvl="0" indent="0" algn="l" rtl="0">
              <a:lnSpc>
                <a:spcPct val="100000"/>
              </a:lnSpc>
              <a:spcBef>
                <a:spcPts val="0"/>
              </a:spcBef>
              <a:spcAft>
                <a:spcPts val="0"/>
              </a:spcAft>
              <a:buClr>
                <a:srgbClr val="000000"/>
              </a:buClr>
              <a:buSzPts val="1400"/>
              <a:buFont typeface="Arial"/>
              <a:buNone/>
            </a:pPr>
            <a:endParaRPr sz="1200">
              <a:solidFill>
                <a:schemeClr val="dk1"/>
              </a:solidFill>
              <a:latin typeface="Calibri"/>
              <a:ea typeface="Calibri"/>
              <a:cs typeface="Calibri"/>
              <a:sym typeface="Calibri"/>
            </a:endParaRPr>
          </a:p>
        </p:txBody>
      </p:sp>
      <p:sp>
        <p:nvSpPr>
          <p:cNvPr id="481" name="Google Shape;481;g5e75d37157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5e75d37157_0_4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91" name="Google Shape;491;g5e75d37157_0_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5e796b75d7_0_3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 a fin de determinar, por una parte, el orden de precedencia con que se confeccionarán las nóminas de profesionales acreditados y, por otra parte, los profesionales que no cumplen con los puntajes mínimos para acreditar.</a:t>
            </a:r>
            <a:endParaRPr sz="1200" b="0" i="0" u="none" strike="noStrike" cap="none">
              <a:solidFill>
                <a:schemeClr val="dk1"/>
              </a:solidFill>
              <a:latin typeface="Calibri"/>
              <a:ea typeface="Calibri"/>
              <a:cs typeface="Calibri"/>
              <a:sym typeface="Calibri"/>
            </a:endParaRPr>
          </a:p>
        </p:txBody>
      </p:sp>
      <p:sp>
        <p:nvSpPr>
          <p:cNvPr id="501" name="Google Shape;501;g5e796b75d7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5e796b75d7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11" name="Google Shape;511;g5e796b75d7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5e75d37157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21" name="Google Shape;521;g5e75d37157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5e75d37157_0_4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31" name="Google Shape;531;g5e75d37157_0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5e796b75d7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41" name="Google Shape;541;g5e796b75d7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5e75d37157_0_4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51" name="Google Shape;551;g5e75d37157_0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e25e7d88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55" name="Google Shape;155;g5e25e7d88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5e796b75d7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61" name="Google Shape;561;g5e796b75d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e75d37157_0_4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71" name="Google Shape;571;g5e75d37157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5e25e7d88f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81" name="Google Shape;581;g5e25e7d88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5e796b75d7_0_3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89" name="Google Shape;589;g5e796b75d7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5e796b75d7_0_3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99" name="Google Shape;599;g5e796b75d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5e796b75d7_0_3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09" name="Google Shape;609;g5e796b75d7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5e796b75d7_0_3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19" name="Google Shape;619;g5e796b75d7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e25e7d88f_0_3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66" name="Google Shape;166;g5e25e7d88f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e75d37157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77" name="Google Shape;177;g5e75d37157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e75d37157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88" name="Google Shape;188;g5e75d3715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e25e7d88f_0_2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99" name="Google Shape;199;g5e25e7d88f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e75d37157_0_6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09" name="Google Shape;209;g5e75d37157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14"/>
          <p:cNvSpPr txBox="1">
            <a:spLocks noGrp="1"/>
          </p:cNvSpPr>
          <p:nvPr>
            <p:ph type="subTitle" idx="1"/>
          </p:nvPr>
        </p:nvSpPr>
        <p:spPr>
          <a:xfrm>
            <a:off x="1371600" y="2914650"/>
            <a:ext cx="6400800" cy="13143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9" name="Google Shape;59;p1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15"/>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Google Shape;70;p16"/>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1" name="Google Shape;71;p1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 name="Google Shape;76;p17"/>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7"/>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1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p18"/>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4" name="Google Shape;84;p18"/>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5" name="Google Shape;85;p18"/>
          <p:cNvSpPr txBox="1">
            <a:spLocks noGrp="1"/>
          </p:cNvSpPr>
          <p:nvPr>
            <p:ph type="body" idx="3"/>
          </p:nvPr>
        </p:nvSpPr>
        <p:spPr>
          <a:xfrm>
            <a:off x="4645026" y="1151335"/>
            <a:ext cx="4041900" cy="4797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6" name="Google Shape;86;p18"/>
          <p:cNvSpPr txBox="1">
            <a:spLocks noGrp="1"/>
          </p:cNvSpPr>
          <p:nvPr>
            <p:ph type="body" idx="4"/>
          </p:nvPr>
        </p:nvSpPr>
        <p:spPr>
          <a:xfrm>
            <a:off x="4645026" y="1631156"/>
            <a:ext cx="4041900" cy="2963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7" name="Google Shape;87;p1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 name="Google Shape;92;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1" y="204787"/>
            <a:ext cx="3008400" cy="8715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 name="Google Shape;101;p21"/>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21"/>
          <p:cNvSpPr txBox="1">
            <a:spLocks noGrp="1"/>
          </p:cNvSpPr>
          <p:nvPr>
            <p:ph type="body" idx="2"/>
          </p:nvPr>
        </p:nvSpPr>
        <p:spPr>
          <a:xfrm>
            <a:off x="457201" y="1076326"/>
            <a:ext cx="3008400" cy="3518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3" name="Google Shape;103;p2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2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 name="Google Shape;108;p22"/>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0" name="Google Shape;110;p2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2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5" name="Google Shape;115;p23"/>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Google Shape;116;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2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463750" y="1371629"/>
            <a:ext cx="4388700" cy="20574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1" name="Google Shape;121;p24"/>
          <p:cNvSpPr txBox="1">
            <a:spLocks noGrp="1"/>
          </p:cNvSpPr>
          <p:nvPr>
            <p:ph type="body" idx="1"/>
          </p:nvPr>
        </p:nvSpPr>
        <p:spPr>
          <a:xfrm rot="5400000">
            <a:off x="1272750" y="-609571"/>
            <a:ext cx="4388700" cy="6019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Google Shape;122;p2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2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5" descr="ppt.png"/>
          <p:cNvPicPr preferRelativeResize="0"/>
          <p:nvPr/>
        </p:nvPicPr>
        <p:blipFill rotWithShape="1">
          <a:blip r:embed="rId3">
            <a:alphaModFix/>
          </a:blip>
          <a:srcRect/>
          <a:stretch/>
        </p:blipFill>
        <p:spPr>
          <a:xfrm>
            <a:off x="1353" y="0"/>
            <a:ext cx="9141294" cy="5143500"/>
          </a:xfrm>
          <a:prstGeom prst="rect">
            <a:avLst/>
          </a:prstGeom>
          <a:noFill/>
          <a:ln>
            <a:noFill/>
          </a:ln>
        </p:spPr>
      </p:pic>
      <p:sp>
        <p:nvSpPr>
          <p:cNvPr id="130" name="Google Shape;130;p25"/>
          <p:cNvSpPr txBox="1">
            <a:spLocks noGrp="1"/>
          </p:cNvSpPr>
          <p:nvPr>
            <p:ph type="subTitle" idx="1"/>
          </p:nvPr>
        </p:nvSpPr>
        <p:spPr>
          <a:xfrm>
            <a:off x="722500" y="3579850"/>
            <a:ext cx="7824600" cy="122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es" sz="2400" b="1">
                <a:solidFill>
                  <a:schemeClr val="lt1"/>
                </a:solidFill>
                <a:latin typeface="Century Gothic"/>
                <a:ea typeface="Century Gothic"/>
                <a:cs typeface="Century Gothic"/>
                <a:sym typeface="Century Gothic"/>
              </a:rPr>
              <a:t>TRABAJO MÉDICO Y CARRERA FUNCIONARIA</a:t>
            </a:r>
            <a:endParaRPr sz="2400" b="1">
              <a:solidFill>
                <a:schemeClr val="lt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lt1"/>
              </a:buClr>
              <a:buSzPts val="2400"/>
              <a:buFont typeface="Arial"/>
              <a:buNone/>
            </a:pPr>
            <a:r>
              <a:rPr lang="es" sz="1800">
                <a:solidFill>
                  <a:schemeClr val="lt1"/>
                </a:solidFill>
                <a:latin typeface="Century Gothic"/>
                <a:ea typeface="Century Gothic"/>
                <a:cs typeface="Century Gothic"/>
                <a:sym typeface="Century Gothic"/>
              </a:rPr>
              <a:t>ABOGADO FERNANDO URETA</a:t>
            </a:r>
            <a:endParaRPr sz="1800">
              <a:solidFill>
                <a:schemeClr val="lt1"/>
              </a:solidFill>
              <a:latin typeface="Century Gothic"/>
              <a:ea typeface="Century Gothic"/>
              <a:cs typeface="Century Gothic"/>
              <a:sym typeface="Century Gothic"/>
            </a:endParaRPr>
          </a:p>
          <a:p>
            <a:pPr marL="0" marR="0" lvl="0" indent="0" algn="ctr" rtl="0">
              <a:lnSpc>
                <a:spcPct val="100000"/>
              </a:lnSpc>
              <a:spcBef>
                <a:spcPts val="320"/>
              </a:spcBef>
              <a:spcAft>
                <a:spcPts val="0"/>
              </a:spcAft>
              <a:buClr>
                <a:schemeClr val="lt1"/>
              </a:buClr>
              <a:buSzPts val="1600"/>
              <a:buFont typeface="Arial"/>
              <a:buNone/>
            </a:pPr>
            <a:r>
              <a:rPr lang="es" sz="1600">
                <a:solidFill>
                  <a:schemeClr val="lt1"/>
                </a:solidFill>
                <a:latin typeface="Century Gothic"/>
                <a:ea typeface="Century Gothic"/>
                <a:cs typeface="Century Gothic"/>
                <a:sym typeface="Century Gothic"/>
              </a:rPr>
              <a:t>05 DE AGOSTO DE 2019</a:t>
            </a:r>
            <a:endParaRPr sz="1600" b="0" i="0" u="none" strike="noStrike" cap="none">
              <a:solidFill>
                <a:schemeClr val="lt1"/>
              </a:solidFill>
              <a:latin typeface="Century Gothic"/>
              <a:ea typeface="Century Gothic"/>
              <a:cs typeface="Century Gothic"/>
              <a:sym typeface="Century Gothic"/>
            </a:endParaRPr>
          </a:p>
        </p:txBody>
      </p:sp>
      <p:pic>
        <p:nvPicPr>
          <p:cNvPr id="131" name="Google Shape;131;p25"/>
          <p:cNvPicPr preferRelativeResize="0"/>
          <p:nvPr/>
        </p:nvPicPr>
        <p:blipFill>
          <a:blip r:embed="rId4">
            <a:alphaModFix/>
          </a:blip>
          <a:stretch>
            <a:fillRect/>
          </a:stretch>
        </p:blipFill>
        <p:spPr>
          <a:xfrm>
            <a:off x="221799" y="147900"/>
            <a:ext cx="1668175" cy="19819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34" descr="indice.png"/>
          <p:cNvPicPr preferRelativeResize="0"/>
          <p:nvPr/>
        </p:nvPicPr>
        <p:blipFill rotWithShape="1">
          <a:blip r:embed="rId3">
            <a:alphaModFix/>
          </a:blip>
          <a:srcRect/>
          <a:stretch/>
        </p:blipFill>
        <p:spPr>
          <a:xfrm>
            <a:off x="-18300" y="890425"/>
            <a:ext cx="5442176" cy="292600"/>
          </a:xfrm>
          <a:prstGeom prst="rect">
            <a:avLst/>
          </a:prstGeom>
          <a:noFill/>
          <a:ln>
            <a:noFill/>
          </a:ln>
        </p:spPr>
      </p:pic>
      <p:pic>
        <p:nvPicPr>
          <p:cNvPr id="222" name="Google Shape;222;p34" descr="ppt01.png"/>
          <p:cNvPicPr preferRelativeResize="0"/>
          <p:nvPr/>
        </p:nvPicPr>
        <p:blipFill rotWithShape="1">
          <a:blip r:embed="rId4">
            <a:alphaModFix/>
          </a:blip>
          <a:srcRect/>
          <a:stretch/>
        </p:blipFill>
        <p:spPr>
          <a:xfrm>
            <a:off x="-36512" y="267494"/>
            <a:ext cx="6976883" cy="719329"/>
          </a:xfrm>
          <a:prstGeom prst="rect">
            <a:avLst/>
          </a:prstGeom>
          <a:noFill/>
          <a:ln>
            <a:noFill/>
          </a:ln>
        </p:spPr>
      </p:pic>
      <p:sp>
        <p:nvSpPr>
          <p:cNvPr id="223" name="Google Shape;223;p34"/>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INTRODUCCIÓN AL TRABAJO MÉDICO</a:t>
            </a:r>
            <a:endParaRPr sz="2400" b="1" i="0" u="none" strike="noStrike" cap="none">
              <a:solidFill>
                <a:srgbClr val="17365D"/>
              </a:solidFill>
              <a:latin typeface="Century Gothic"/>
              <a:ea typeface="Century Gothic"/>
              <a:cs typeface="Century Gothic"/>
              <a:sym typeface="Century Gothic"/>
            </a:endParaRPr>
          </a:p>
        </p:txBody>
      </p:sp>
      <p:sp>
        <p:nvSpPr>
          <p:cNvPr id="224" name="Google Shape;224;p34"/>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REGULACIÓN DEL TRABAJO HONORARIO</a:t>
            </a:r>
            <a:endParaRPr sz="1400" b="0" i="0" u="none" strike="noStrike" cap="none">
              <a:solidFill>
                <a:srgbClr val="000000"/>
              </a:solidFill>
              <a:latin typeface="Arial"/>
              <a:ea typeface="Arial"/>
              <a:cs typeface="Arial"/>
              <a:sym typeface="Arial"/>
            </a:endParaRPr>
          </a:p>
        </p:txBody>
      </p:sp>
      <p:sp>
        <p:nvSpPr>
          <p:cNvPr id="225" name="Google Shape;225;p34"/>
          <p:cNvSpPr txBox="1"/>
          <p:nvPr/>
        </p:nvSpPr>
        <p:spPr>
          <a:xfrm>
            <a:off x="348000" y="12257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BASE EN_ REGULACIÓN SECTOR PRIVADO</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Código Civil, Art 1915</a:t>
            </a:r>
            <a:r>
              <a:rPr lang="es" sz="1600">
                <a:solidFill>
                  <a:srgbClr val="3F3F3F"/>
                </a:solidFill>
                <a:latin typeface="Century Gothic"/>
                <a:ea typeface="Century Gothic"/>
                <a:cs typeface="Century Gothic"/>
                <a:sym typeface="Century Gothic"/>
              </a:rPr>
              <a:t> al definirlo dispone “es un contrato en que las dos partes se obligan recíprocamente, la una a conceder el goce de la cosa, o a ejecutar una obra o prestar un servicio, y la otra a pagar por este goce, obra o servicio un precio determinado”. </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APLICACIÓN SECTOR PÚBLICO</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Ley de Bases Adm del Estado. Ley N° 18.834, Art. 11 y Ley N° 18.883 Art.4°</a:t>
            </a:r>
            <a:r>
              <a:rPr lang="es" sz="1600">
                <a:solidFill>
                  <a:srgbClr val="3F3F3F"/>
                </a:solidFill>
                <a:latin typeface="Century Gothic"/>
                <a:ea typeface="Century Gothic"/>
                <a:cs typeface="Century Gothic"/>
                <a:sym typeface="Century Gothic"/>
              </a:rPr>
              <a:t>. </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Concepto (definición) de CGR:</a:t>
            </a:r>
            <a:r>
              <a:rPr lang="es" sz="1600">
                <a:solidFill>
                  <a:srgbClr val="3F3F3F"/>
                </a:solidFill>
                <a:latin typeface="Century Gothic"/>
                <a:ea typeface="Century Gothic"/>
                <a:cs typeface="Century Gothic"/>
                <a:sym typeface="Century Gothic"/>
              </a:rPr>
              <a:t> “Mecanismo de prestación de servicios que permite a la Administración del Estado, contar con la asesoría de especialistas en determinadas materias, siempre que se trate de realizar funciones propias del respectivo servicio, cuando presenten carácter de ocasional y no habitual, o presentándolo, se hallen circunscritas a cometidos específicos del servicio” (Dict. 16.220/1982)</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p:txBody>
      </p:sp>
      <p:sp>
        <p:nvSpPr>
          <p:cNvPr id="226" name="Google Shape;226;p34"/>
          <p:cNvSpPr txBox="1"/>
          <p:nvPr/>
        </p:nvSpPr>
        <p:spPr>
          <a:xfrm>
            <a:off x="8995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35" descr="ppt02.png"/>
          <p:cNvPicPr preferRelativeResize="0"/>
          <p:nvPr/>
        </p:nvPicPr>
        <p:blipFill rotWithShape="1">
          <a:blip r:embed="rId3">
            <a:alphaModFix/>
          </a:blip>
          <a:srcRect/>
          <a:stretch/>
        </p:blipFill>
        <p:spPr>
          <a:xfrm>
            <a:off x="251525" y="341557"/>
            <a:ext cx="4896657" cy="504854"/>
          </a:xfrm>
          <a:prstGeom prst="rect">
            <a:avLst/>
          </a:prstGeom>
          <a:noFill/>
          <a:ln>
            <a:noFill/>
          </a:ln>
        </p:spPr>
      </p:pic>
      <p:sp>
        <p:nvSpPr>
          <p:cNvPr id="232" name="Google Shape;232;p35"/>
          <p:cNvSpPr txBox="1"/>
          <p:nvPr/>
        </p:nvSpPr>
        <p:spPr>
          <a:xfrm>
            <a:off x="827584" y="331862"/>
            <a:ext cx="504000" cy="36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r>
              <a:rPr lang="es" sz="1800" b="1" i="0" u="none" strike="noStrike" cap="none">
                <a:solidFill>
                  <a:schemeClr val="lt1"/>
                </a:solidFill>
                <a:latin typeface="Century Gothic"/>
                <a:ea typeface="Century Gothic"/>
                <a:cs typeface="Century Gothic"/>
                <a:sym typeface="Century Gothic"/>
              </a:rPr>
              <a:t>2</a:t>
            </a:r>
            <a:endParaRPr sz="1800" b="1" i="0" u="none" strike="noStrike" cap="none">
              <a:solidFill>
                <a:schemeClr val="lt1"/>
              </a:solidFill>
              <a:latin typeface="Century Gothic"/>
              <a:ea typeface="Century Gothic"/>
              <a:cs typeface="Century Gothic"/>
              <a:sym typeface="Century Gothic"/>
            </a:endParaRPr>
          </a:p>
        </p:txBody>
      </p:sp>
      <p:sp>
        <p:nvSpPr>
          <p:cNvPr id="233" name="Google Shape;233;p35"/>
          <p:cNvSpPr txBox="1"/>
          <p:nvPr/>
        </p:nvSpPr>
        <p:spPr>
          <a:xfrm>
            <a:off x="1763700" y="429050"/>
            <a:ext cx="7056900" cy="155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600"/>
              <a:buFont typeface="Century Gothic"/>
              <a:buNone/>
            </a:pPr>
            <a:r>
              <a:rPr lang="es" b="1">
                <a:solidFill>
                  <a:srgbClr val="3F3F3F"/>
                </a:solidFill>
                <a:latin typeface="Century Gothic"/>
                <a:ea typeface="Century Gothic"/>
                <a:cs typeface="Century Gothic"/>
                <a:sym typeface="Century Gothic"/>
              </a:rPr>
              <a:t>CARRERA FUNCIONARIA</a:t>
            </a:r>
            <a:endParaRPr b="1">
              <a:solidFill>
                <a:srgbClr val="3F3F3F"/>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rgbClr val="595959"/>
              </a:buClr>
              <a:buSzPts val="1400"/>
              <a:buFont typeface="Century Gothic"/>
              <a:buAutoNum type="alphaUcPeriod"/>
            </a:pPr>
            <a:r>
              <a:rPr lang="es">
                <a:solidFill>
                  <a:srgbClr val="595959"/>
                </a:solidFill>
                <a:latin typeface="Century Gothic"/>
                <a:ea typeface="Century Gothic"/>
                <a:cs typeface="Century Gothic"/>
                <a:sym typeface="Century Gothic"/>
              </a:rPr>
              <a:t>DIFERENCIAS JORNADAS E INSTITUCIONES</a:t>
            </a:r>
            <a:endParaRPr>
              <a:solidFill>
                <a:srgbClr val="595959"/>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rgbClr val="595959"/>
              </a:buClr>
              <a:buSzPts val="1400"/>
              <a:buFont typeface="Century Gothic"/>
              <a:buAutoNum type="alphaUcPeriod"/>
            </a:pPr>
            <a:r>
              <a:rPr lang="es">
                <a:solidFill>
                  <a:srgbClr val="595959"/>
                </a:solidFill>
                <a:latin typeface="Century Gothic"/>
                <a:ea typeface="Century Gothic"/>
                <a:cs typeface="Century Gothic"/>
                <a:sym typeface="Century Gothic"/>
              </a:rPr>
              <a:t>INGRESO CARRERA FUNCIONARIA 19664</a:t>
            </a:r>
            <a:endParaRPr>
              <a:solidFill>
                <a:srgbClr val="595959"/>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rgbClr val="595959"/>
              </a:buClr>
              <a:buSzPts val="1400"/>
              <a:buFont typeface="Century Gothic"/>
              <a:buAutoNum type="alphaUcPeriod"/>
            </a:pPr>
            <a:r>
              <a:rPr lang="es">
                <a:solidFill>
                  <a:srgbClr val="595959"/>
                </a:solidFill>
                <a:latin typeface="Century Gothic"/>
                <a:ea typeface="Century Gothic"/>
                <a:cs typeface="Century Gothic"/>
                <a:sym typeface="Century Gothic"/>
              </a:rPr>
              <a:t>ETAPA FORMACIÓN Y PLANTA </a:t>
            </a:r>
            <a:endParaRPr>
              <a:solidFill>
                <a:srgbClr val="595959"/>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rgbClr val="595959"/>
              </a:buClr>
              <a:buSzPts val="1400"/>
              <a:buFont typeface="Century Gothic"/>
              <a:buAutoNum type="alphaUcPeriod"/>
            </a:pPr>
            <a:r>
              <a:rPr lang="es">
                <a:solidFill>
                  <a:srgbClr val="595959"/>
                </a:solidFill>
                <a:latin typeface="Century Gothic"/>
                <a:ea typeface="Century Gothic"/>
                <a:cs typeface="Century Gothic"/>
                <a:sym typeface="Century Gothic"/>
              </a:rPr>
              <a:t>ACREDITACIÓN </a:t>
            </a:r>
            <a:endParaRPr>
              <a:solidFill>
                <a:srgbClr val="595959"/>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rgbClr val="595959"/>
              </a:buClr>
              <a:buSzPts val="1400"/>
              <a:buFont typeface="Century Gothic"/>
              <a:buAutoNum type="alphaUcPeriod"/>
            </a:pPr>
            <a:r>
              <a:rPr lang="es">
                <a:solidFill>
                  <a:srgbClr val="595959"/>
                </a:solidFill>
                <a:latin typeface="Century Gothic"/>
                <a:ea typeface="Century Gothic"/>
                <a:cs typeface="Century Gothic"/>
                <a:sym typeface="Century Gothic"/>
              </a:rPr>
              <a:t>INCENTIVO AL RETIRO </a:t>
            </a:r>
            <a:endParaRPr b="1">
              <a:solidFill>
                <a:srgbClr val="3F3F3F"/>
              </a:solidFill>
              <a:latin typeface="Century Gothic"/>
              <a:ea typeface="Century Gothic"/>
              <a:cs typeface="Century Gothic"/>
              <a:sym typeface="Century Gothic"/>
            </a:endParaRPr>
          </a:p>
        </p:txBody>
      </p:sp>
      <p:sp>
        <p:nvSpPr>
          <p:cNvPr id="234" name="Google Shape;234;p35"/>
          <p:cNvSpPr/>
          <p:nvPr/>
        </p:nvSpPr>
        <p:spPr>
          <a:xfrm>
            <a:off x="1786600" y="365750"/>
            <a:ext cx="6808800" cy="1902900"/>
          </a:xfrm>
          <a:prstGeom prst="rect">
            <a:avLst/>
          </a:prstGeom>
          <a:solidFill>
            <a:srgbClr val="4F81BD">
              <a:alpha val="138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6" descr="indice.png"/>
          <p:cNvPicPr preferRelativeResize="0"/>
          <p:nvPr/>
        </p:nvPicPr>
        <p:blipFill rotWithShape="1">
          <a:blip r:embed="rId3">
            <a:alphaModFix/>
          </a:blip>
          <a:srcRect/>
          <a:stretch/>
        </p:blipFill>
        <p:spPr>
          <a:xfrm>
            <a:off x="-18300" y="890425"/>
            <a:ext cx="5026301" cy="292600"/>
          </a:xfrm>
          <a:prstGeom prst="rect">
            <a:avLst/>
          </a:prstGeom>
          <a:noFill/>
          <a:ln>
            <a:noFill/>
          </a:ln>
        </p:spPr>
      </p:pic>
      <p:sp>
        <p:nvSpPr>
          <p:cNvPr id="240" name="Google Shape;240;p36"/>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241" name="Google Shape;241;p36"/>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LEYES LABORALES E INSTITUCIONES </a:t>
            </a:r>
            <a:endParaRPr sz="1400" b="0" i="0" u="none" strike="noStrike" cap="none">
              <a:solidFill>
                <a:srgbClr val="000000"/>
              </a:solidFill>
              <a:latin typeface="Arial"/>
              <a:ea typeface="Arial"/>
              <a:cs typeface="Arial"/>
              <a:sym typeface="Arial"/>
            </a:endParaRPr>
          </a:p>
        </p:txBody>
      </p:sp>
      <p:pic>
        <p:nvPicPr>
          <p:cNvPr id="242" name="Google Shape;242;p36"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243" name="Google Shape;243;p36"/>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
        <p:nvSpPr>
          <p:cNvPr id="244" name="Google Shape;244;p36"/>
          <p:cNvSpPr/>
          <p:nvPr/>
        </p:nvSpPr>
        <p:spPr>
          <a:xfrm>
            <a:off x="2256700" y="2319750"/>
            <a:ext cx="1280400" cy="5040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b="1">
                <a:latin typeface="Trebuchet MS"/>
                <a:ea typeface="Trebuchet MS"/>
                <a:cs typeface="Trebuchet MS"/>
                <a:sym typeface="Trebuchet MS"/>
              </a:rPr>
              <a:t>SERVICIOS DE SALUD</a:t>
            </a:r>
            <a:endParaRPr b="1">
              <a:latin typeface="Trebuchet MS"/>
              <a:ea typeface="Trebuchet MS"/>
              <a:cs typeface="Trebuchet MS"/>
              <a:sym typeface="Trebuchet MS"/>
            </a:endParaRPr>
          </a:p>
        </p:txBody>
      </p:sp>
      <p:sp>
        <p:nvSpPr>
          <p:cNvPr id="245" name="Google Shape;245;p36"/>
          <p:cNvSpPr/>
          <p:nvPr/>
        </p:nvSpPr>
        <p:spPr>
          <a:xfrm>
            <a:off x="3789950" y="2315325"/>
            <a:ext cx="1280400" cy="504000"/>
          </a:xfrm>
          <a:prstGeom prst="roundRect">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b="1">
                <a:latin typeface="Trebuchet MS"/>
                <a:ea typeface="Trebuchet MS"/>
                <a:cs typeface="Trebuchet MS"/>
                <a:sym typeface="Trebuchet MS"/>
              </a:rPr>
              <a:t>HOSPITALES</a:t>
            </a:r>
            <a:endParaRPr b="1">
              <a:latin typeface="Trebuchet MS"/>
              <a:ea typeface="Trebuchet MS"/>
              <a:cs typeface="Trebuchet MS"/>
              <a:sym typeface="Trebuchet MS"/>
            </a:endParaRPr>
          </a:p>
        </p:txBody>
      </p:sp>
      <p:sp>
        <p:nvSpPr>
          <p:cNvPr id="246" name="Google Shape;246;p36"/>
          <p:cNvSpPr/>
          <p:nvPr/>
        </p:nvSpPr>
        <p:spPr>
          <a:xfrm>
            <a:off x="723450" y="2319750"/>
            <a:ext cx="1280400" cy="5040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b="1">
                <a:latin typeface="Trebuchet MS"/>
                <a:ea typeface="Trebuchet MS"/>
                <a:cs typeface="Trebuchet MS"/>
                <a:sym typeface="Trebuchet MS"/>
              </a:rPr>
              <a:t>ATENCIÓN PRIMARIA</a:t>
            </a:r>
            <a:endParaRPr b="1">
              <a:latin typeface="Trebuchet MS"/>
              <a:ea typeface="Trebuchet MS"/>
              <a:cs typeface="Trebuchet MS"/>
              <a:sym typeface="Trebuchet MS"/>
            </a:endParaRPr>
          </a:p>
        </p:txBody>
      </p:sp>
      <p:sp>
        <p:nvSpPr>
          <p:cNvPr id="247" name="Google Shape;247;p36"/>
          <p:cNvSpPr/>
          <p:nvPr/>
        </p:nvSpPr>
        <p:spPr>
          <a:xfrm>
            <a:off x="5161550" y="2315325"/>
            <a:ext cx="1470600" cy="5040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b="1">
                <a:latin typeface="Trebuchet MS"/>
                <a:ea typeface="Trebuchet MS"/>
                <a:cs typeface="Trebuchet MS"/>
                <a:sym typeface="Trebuchet MS"/>
              </a:rPr>
              <a:t>SERVICIO</a:t>
            </a:r>
            <a:endParaRPr b="1">
              <a:latin typeface="Trebuchet MS"/>
              <a:ea typeface="Trebuchet MS"/>
              <a:cs typeface="Trebuchet MS"/>
              <a:sym typeface="Trebuchet MS"/>
            </a:endParaRPr>
          </a:p>
          <a:p>
            <a:pPr marL="0" lvl="0" indent="0" algn="ctr" rtl="0">
              <a:spcBef>
                <a:spcPts val="0"/>
              </a:spcBef>
              <a:spcAft>
                <a:spcPts val="0"/>
              </a:spcAft>
              <a:buNone/>
            </a:pPr>
            <a:r>
              <a:rPr lang="es" b="1">
                <a:latin typeface="Trebuchet MS"/>
                <a:ea typeface="Trebuchet MS"/>
                <a:cs typeface="Trebuchet MS"/>
                <a:sym typeface="Trebuchet MS"/>
              </a:rPr>
              <a:t>MÉDICO LEGAL</a:t>
            </a:r>
            <a:endParaRPr b="1">
              <a:latin typeface="Trebuchet MS"/>
              <a:ea typeface="Trebuchet MS"/>
              <a:cs typeface="Trebuchet MS"/>
              <a:sym typeface="Trebuchet MS"/>
            </a:endParaRPr>
          </a:p>
        </p:txBody>
      </p:sp>
      <p:sp>
        <p:nvSpPr>
          <p:cNvPr id="248" name="Google Shape;248;p36"/>
          <p:cNvSpPr/>
          <p:nvPr/>
        </p:nvSpPr>
        <p:spPr>
          <a:xfrm>
            <a:off x="6818450" y="2319750"/>
            <a:ext cx="1280400" cy="5040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b="1">
                <a:latin typeface="Trebuchet MS"/>
                <a:ea typeface="Trebuchet MS"/>
                <a:cs typeface="Trebuchet MS"/>
                <a:sym typeface="Trebuchet MS"/>
              </a:rPr>
              <a:t>FF.AA.</a:t>
            </a:r>
            <a:endParaRPr b="1">
              <a:latin typeface="Trebuchet MS"/>
              <a:ea typeface="Trebuchet MS"/>
              <a:cs typeface="Trebuchet MS"/>
              <a:sym typeface="Trebuchet MS"/>
            </a:endParaRPr>
          </a:p>
        </p:txBody>
      </p:sp>
      <p:sp>
        <p:nvSpPr>
          <p:cNvPr id="249" name="Google Shape;249;p36"/>
          <p:cNvSpPr/>
          <p:nvPr/>
        </p:nvSpPr>
        <p:spPr>
          <a:xfrm>
            <a:off x="2848265" y="1494875"/>
            <a:ext cx="2853600" cy="50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b="1">
                <a:latin typeface="Trebuchet MS"/>
                <a:ea typeface="Trebuchet MS"/>
                <a:cs typeface="Trebuchet MS"/>
                <a:sym typeface="Trebuchet MS"/>
              </a:rPr>
              <a:t>INSTITUCIONES</a:t>
            </a:r>
            <a:endParaRPr b="1">
              <a:latin typeface="Trebuchet MS"/>
              <a:ea typeface="Trebuchet MS"/>
              <a:cs typeface="Trebuchet MS"/>
              <a:sym typeface="Trebuchet MS"/>
            </a:endParaRPr>
          </a:p>
        </p:txBody>
      </p:sp>
      <p:sp>
        <p:nvSpPr>
          <p:cNvPr id="250" name="Google Shape;250;p36"/>
          <p:cNvSpPr/>
          <p:nvPr/>
        </p:nvSpPr>
        <p:spPr>
          <a:xfrm>
            <a:off x="723450" y="3077325"/>
            <a:ext cx="1280400" cy="7194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b="1">
                <a:solidFill>
                  <a:schemeClr val="accent6"/>
                </a:solidFill>
                <a:latin typeface="Trebuchet MS"/>
                <a:ea typeface="Trebuchet MS"/>
                <a:cs typeface="Trebuchet MS"/>
                <a:sym typeface="Trebuchet MS"/>
              </a:rPr>
              <a:t>LEY</a:t>
            </a:r>
            <a:endParaRPr b="1">
              <a:solidFill>
                <a:schemeClr val="accent6"/>
              </a:solidFill>
              <a:latin typeface="Trebuchet MS"/>
              <a:ea typeface="Trebuchet MS"/>
              <a:cs typeface="Trebuchet MS"/>
              <a:sym typeface="Trebuchet MS"/>
            </a:endParaRPr>
          </a:p>
          <a:p>
            <a:pPr marL="0" lvl="0" indent="0" algn="ctr" rtl="0">
              <a:spcBef>
                <a:spcPts val="0"/>
              </a:spcBef>
              <a:spcAft>
                <a:spcPts val="0"/>
              </a:spcAft>
              <a:buNone/>
            </a:pPr>
            <a:r>
              <a:rPr lang="es" b="1">
                <a:solidFill>
                  <a:schemeClr val="accent6"/>
                </a:solidFill>
                <a:latin typeface="Trebuchet MS"/>
                <a:ea typeface="Trebuchet MS"/>
                <a:cs typeface="Trebuchet MS"/>
                <a:sym typeface="Trebuchet MS"/>
              </a:rPr>
              <a:t>18883</a:t>
            </a:r>
            <a:endParaRPr b="1">
              <a:solidFill>
                <a:schemeClr val="accent6"/>
              </a:solidFill>
              <a:latin typeface="Trebuchet MS"/>
              <a:ea typeface="Trebuchet MS"/>
              <a:cs typeface="Trebuchet MS"/>
              <a:sym typeface="Trebuchet MS"/>
            </a:endParaRPr>
          </a:p>
        </p:txBody>
      </p:sp>
      <p:sp>
        <p:nvSpPr>
          <p:cNvPr id="251" name="Google Shape;251;p36"/>
          <p:cNvSpPr/>
          <p:nvPr/>
        </p:nvSpPr>
        <p:spPr>
          <a:xfrm>
            <a:off x="2174975" y="3077325"/>
            <a:ext cx="1524000" cy="1164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b="1">
                <a:solidFill>
                  <a:schemeClr val="accent3"/>
                </a:solidFill>
                <a:latin typeface="Trebuchet MS"/>
                <a:ea typeface="Trebuchet MS"/>
                <a:cs typeface="Trebuchet MS"/>
                <a:sym typeface="Trebuchet MS"/>
              </a:rPr>
              <a:t>LEY</a:t>
            </a:r>
            <a:endParaRPr b="1">
              <a:solidFill>
                <a:schemeClr val="accent3"/>
              </a:solidFill>
              <a:latin typeface="Trebuchet MS"/>
              <a:ea typeface="Trebuchet MS"/>
              <a:cs typeface="Trebuchet MS"/>
              <a:sym typeface="Trebuchet MS"/>
            </a:endParaRPr>
          </a:p>
          <a:p>
            <a:pPr marL="0" lvl="0" indent="0" algn="ctr" rtl="0">
              <a:spcBef>
                <a:spcPts val="0"/>
              </a:spcBef>
              <a:spcAft>
                <a:spcPts val="0"/>
              </a:spcAft>
              <a:buNone/>
            </a:pPr>
            <a:r>
              <a:rPr lang="es" b="1">
                <a:solidFill>
                  <a:schemeClr val="accent3"/>
                </a:solidFill>
                <a:latin typeface="Trebuchet MS"/>
                <a:ea typeface="Trebuchet MS"/>
                <a:cs typeface="Trebuchet MS"/>
                <a:sym typeface="Trebuchet MS"/>
              </a:rPr>
              <a:t>18834</a:t>
            </a:r>
            <a:endParaRPr b="1">
              <a:solidFill>
                <a:schemeClr val="accent3"/>
              </a:solidFill>
              <a:latin typeface="Trebuchet MS"/>
              <a:ea typeface="Trebuchet MS"/>
              <a:cs typeface="Trebuchet MS"/>
              <a:sym typeface="Trebuchet MS"/>
            </a:endParaRPr>
          </a:p>
          <a:p>
            <a:pPr marL="457200" lvl="0" indent="-317500" algn="ctr" rtl="0">
              <a:spcBef>
                <a:spcPts val="0"/>
              </a:spcBef>
              <a:spcAft>
                <a:spcPts val="0"/>
              </a:spcAft>
              <a:buClr>
                <a:schemeClr val="accent3"/>
              </a:buClr>
              <a:buSzPts val="1400"/>
              <a:buFont typeface="Trebuchet MS"/>
              <a:buChar char="+"/>
            </a:pPr>
            <a:endParaRPr b="1">
              <a:solidFill>
                <a:schemeClr val="accent3"/>
              </a:solidFill>
              <a:latin typeface="Trebuchet MS"/>
              <a:ea typeface="Trebuchet MS"/>
              <a:cs typeface="Trebuchet MS"/>
              <a:sym typeface="Trebuchet MS"/>
            </a:endParaRPr>
          </a:p>
          <a:p>
            <a:pPr marL="0" lvl="0" indent="0" algn="l" rtl="0">
              <a:spcBef>
                <a:spcPts val="0"/>
              </a:spcBef>
              <a:spcAft>
                <a:spcPts val="0"/>
              </a:spcAft>
              <a:buNone/>
            </a:pPr>
            <a:r>
              <a:rPr lang="es" sz="1200" b="1">
                <a:solidFill>
                  <a:schemeClr val="accent3"/>
                </a:solidFill>
                <a:latin typeface="Trebuchet MS"/>
                <a:ea typeface="Trebuchet MS"/>
                <a:cs typeface="Trebuchet MS"/>
                <a:sym typeface="Trebuchet MS"/>
              </a:rPr>
              <a:t>Leyes Especiales</a:t>
            </a:r>
            <a:endParaRPr sz="1200" b="1">
              <a:solidFill>
                <a:schemeClr val="accent3"/>
              </a:solidFill>
              <a:latin typeface="Trebuchet MS"/>
              <a:ea typeface="Trebuchet MS"/>
              <a:cs typeface="Trebuchet MS"/>
              <a:sym typeface="Trebuchet MS"/>
            </a:endParaRPr>
          </a:p>
        </p:txBody>
      </p:sp>
      <p:sp>
        <p:nvSpPr>
          <p:cNvPr id="252" name="Google Shape;252;p36"/>
          <p:cNvSpPr/>
          <p:nvPr/>
        </p:nvSpPr>
        <p:spPr>
          <a:xfrm>
            <a:off x="3789950" y="3077325"/>
            <a:ext cx="1280400" cy="7194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b="1">
                <a:solidFill>
                  <a:schemeClr val="accent4"/>
                </a:solidFill>
                <a:latin typeface="Trebuchet MS"/>
                <a:ea typeface="Trebuchet MS"/>
                <a:cs typeface="Trebuchet MS"/>
                <a:sym typeface="Trebuchet MS"/>
              </a:rPr>
              <a:t>LEY</a:t>
            </a:r>
            <a:endParaRPr b="1">
              <a:solidFill>
                <a:schemeClr val="accent4"/>
              </a:solidFill>
              <a:latin typeface="Trebuchet MS"/>
              <a:ea typeface="Trebuchet MS"/>
              <a:cs typeface="Trebuchet MS"/>
              <a:sym typeface="Trebuchet MS"/>
            </a:endParaRPr>
          </a:p>
          <a:p>
            <a:pPr marL="0" lvl="0" indent="0" algn="ctr" rtl="0">
              <a:spcBef>
                <a:spcPts val="0"/>
              </a:spcBef>
              <a:spcAft>
                <a:spcPts val="0"/>
              </a:spcAft>
              <a:buNone/>
            </a:pPr>
            <a:r>
              <a:rPr lang="es" b="1">
                <a:solidFill>
                  <a:schemeClr val="accent4"/>
                </a:solidFill>
                <a:latin typeface="Trebuchet MS"/>
                <a:ea typeface="Trebuchet MS"/>
                <a:cs typeface="Trebuchet MS"/>
                <a:sym typeface="Trebuchet MS"/>
              </a:rPr>
              <a:t>19.664</a:t>
            </a:r>
            <a:endParaRPr b="1">
              <a:solidFill>
                <a:schemeClr val="accent4"/>
              </a:solidFill>
              <a:latin typeface="Trebuchet MS"/>
              <a:ea typeface="Trebuchet MS"/>
              <a:cs typeface="Trebuchet MS"/>
              <a:sym typeface="Trebuchet MS"/>
            </a:endParaRPr>
          </a:p>
          <a:p>
            <a:pPr marL="0" lvl="0" indent="0" algn="ctr" rtl="0">
              <a:spcBef>
                <a:spcPts val="0"/>
              </a:spcBef>
              <a:spcAft>
                <a:spcPts val="0"/>
              </a:spcAft>
              <a:buNone/>
            </a:pPr>
            <a:r>
              <a:rPr lang="es" b="1">
                <a:solidFill>
                  <a:schemeClr val="accent4"/>
                </a:solidFill>
                <a:latin typeface="Trebuchet MS"/>
                <a:ea typeface="Trebuchet MS"/>
                <a:cs typeface="Trebuchet MS"/>
                <a:sym typeface="Trebuchet MS"/>
              </a:rPr>
              <a:t>15.076</a:t>
            </a:r>
            <a:endParaRPr b="1">
              <a:solidFill>
                <a:schemeClr val="accent4"/>
              </a:solidFill>
              <a:latin typeface="Trebuchet MS"/>
              <a:ea typeface="Trebuchet MS"/>
              <a:cs typeface="Trebuchet MS"/>
              <a:sym typeface="Trebuchet MS"/>
            </a:endParaRPr>
          </a:p>
        </p:txBody>
      </p:sp>
      <p:sp>
        <p:nvSpPr>
          <p:cNvPr id="253" name="Google Shape;253;p36"/>
          <p:cNvSpPr/>
          <p:nvPr/>
        </p:nvSpPr>
        <p:spPr>
          <a:xfrm>
            <a:off x="5161550" y="3077325"/>
            <a:ext cx="1470600" cy="10374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b="1">
                <a:solidFill>
                  <a:schemeClr val="accent5"/>
                </a:solidFill>
                <a:latin typeface="Trebuchet MS"/>
                <a:ea typeface="Trebuchet MS"/>
                <a:cs typeface="Trebuchet MS"/>
                <a:sym typeface="Trebuchet MS"/>
              </a:rPr>
              <a:t>LEY</a:t>
            </a:r>
            <a:endParaRPr b="1">
              <a:solidFill>
                <a:schemeClr val="accent5"/>
              </a:solidFill>
              <a:latin typeface="Trebuchet MS"/>
              <a:ea typeface="Trebuchet MS"/>
              <a:cs typeface="Trebuchet MS"/>
              <a:sym typeface="Trebuchet MS"/>
            </a:endParaRPr>
          </a:p>
          <a:p>
            <a:pPr marL="0" lvl="0" indent="0" algn="ctr" rtl="0">
              <a:spcBef>
                <a:spcPts val="0"/>
              </a:spcBef>
              <a:spcAft>
                <a:spcPts val="0"/>
              </a:spcAft>
              <a:buNone/>
            </a:pPr>
            <a:r>
              <a:rPr lang="es" b="1">
                <a:solidFill>
                  <a:schemeClr val="accent5"/>
                </a:solidFill>
                <a:latin typeface="Trebuchet MS"/>
                <a:ea typeface="Trebuchet MS"/>
                <a:cs typeface="Trebuchet MS"/>
                <a:sym typeface="Trebuchet MS"/>
              </a:rPr>
              <a:t>15.076</a:t>
            </a:r>
            <a:endParaRPr b="1">
              <a:solidFill>
                <a:schemeClr val="accent5"/>
              </a:solidFill>
              <a:latin typeface="Trebuchet MS"/>
              <a:ea typeface="Trebuchet MS"/>
              <a:cs typeface="Trebuchet MS"/>
              <a:sym typeface="Trebuchet MS"/>
            </a:endParaRPr>
          </a:p>
          <a:p>
            <a:pPr marL="0" lvl="0" indent="0" algn="ctr" rtl="0">
              <a:spcBef>
                <a:spcPts val="0"/>
              </a:spcBef>
              <a:spcAft>
                <a:spcPts val="0"/>
              </a:spcAft>
              <a:buNone/>
            </a:pPr>
            <a:r>
              <a:rPr lang="es" b="1">
                <a:solidFill>
                  <a:schemeClr val="accent5"/>
                </a:solidFill>
                <a:latin typeface="Trebuchet MS"/>
                <a:ea typeface="Trebuchet MS"/>
                <a:cs typeface="Trebuchet MS"/>
                <a:sym typeface="Trebuchet MS"/>
              </a:rPr>
              <a:t>+</a:t>
            </a:r>
            <a:endParaRPr b="1">
              <a:solidFill>
                <a:schemeClr val="accent5"/>
              </a:solidFill>
              <a:latin typeface="Trebuchet MS"/>
              <a:ea typeface="Trebuchet MS"/>
              <a:cs typeface="Trebuchet MS"/>
              <a:sym typeface="Trebuchet MS"/>
            </a:endParaRPr>
          </a:p>
          <a:p>
            <a:pPr marL="0" lvl="0" indent="0" algn="ctr" rtl="0">
              <a:spcBef>
                <a:spcPts val="0"/>
              </a:spcBef>
              <a:spcAft>
                <a:spcPts val="0"/>
              </a:spcAft>
              <a:buNone/>
            </a:pPr>
            <a:r>
              <a:rPr lang="es" sz="1200" b="1">
                <a:solidFill>
                  <a:schemeClr val="accent5"/>
                </a:solidFill>
                <a:latin typeface="Trebuchet MS"/>
                <a:ea typeface="Trebuchet MS"/>
                <a:cs typeface="Trebuchet MS"/>
                <a:sym typeface="Trebuchet MS"/>
              </a:rPr>
              <a:t>Leyes Especiales</a:t>
            </a:r>
            <a:endParaRPr sz="1200" b="1">
              <a:solidFill>
                <a:schemeClr val="accent5"/>
              </a:solidFill>
              <a:latin typeface="Trebuchet MS"/>
              <a:ea typeface="Trebuchet MS"/>
              <a:cs typeface="Trebuchet MS"/>
              <a:sym typeface="Trebuchet MS"/>
            </a:endParaRPr>
          </a:p>
        </p:txBody>
      </p:sp>
      <p:sp>
        <p:nvSpPr>
          <p:cNvPr id="254" name="Google Shape;254;p36"/>
          <p:cNvSpPr/>
          <p:nvPr/>
        </p:nvSpPr>
        <p:spPr>
          <a:xfrm>
            <a:off x="6723350" y="3077325"/>
            <a:ext cx="1470600" cy="10374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b="1">
                <a:solidFill>
                  <a:schemeClr val="accent2"/>
                </a:solidFill>
                <a:latin typeface="Trebuchet MS"/>
                <a:ea typeface="Trebuchet MS"/>
                <a:cs typeface="Trebuchet MS"/>
                <a:sym typeface="Trebuchet MS"/>
              </a:rPr>
              <a:t>LEY</a:t>
            </a:r>
            <a:endParaRPr b="1">
              <a:solidFill>
                <a:schemeClr val="accent2"/>
              </a:solidFill>
              <a:latin typeface="Trebuchet MS"/>
              <a:ea typeface="Trebuchet MS"/>
              <a:cs typeface="Trebuchet MS"/>
              <a:sym typeface="Trebuchet MS"/>
            </a:endParaRPr>
          </a:p>
          <a:p>
            <a:pPr marL="0" lvl="0" indent="0" algn="ctr" rtl="0">
              <a:spcBef>
                <a:spcPts val="0"/>
              </a:spcBef>
              <a:spcAft>
                <a:spcPts val="0"/>
              </a:spcAft>
              <a:buNone/>
            </a:pPr>
            <a:r>
              <a:rPr lang="es" b="1">
                <a:solidFill>
                  <a:schemeClr val="accent2"/>
                </a:solidFill>
                <a:latin typeface="Trebuchet MS"/>
                <a:ea typeface="Trebuchet MS"/>
                <a:cs typeface="Trebuchet MS"/>
                <a:sym typeface="Trebuchet MS"/>
              </a:rPr>
              <a:t>15.076</a:t>
            </a:r>
            <a:endParaRPr b="1">
              <a:solidFill>
                <a:schemeClr val="accent2"/>
              </a:solidFill>
              <a:latin typeface="Trebuchet MS"/>
              <a:ea typeface="Trebuchet MS"/>
              <a:cs typeface="Trebuchet MS"/>
              <a:sym typeface="Trebuchet MS"/>
            </a:endParaRPr>
          </a:p>
          <a:p>
            <a:pPr marL="0" lvl="0" indent="0" algn="ctr" rtl="0">
              <a:spcBef>
                <a:spcPts val="0"/>
              </a:spcBef>
              <a:spcAft>
                <a:spcPts val="0"/>
              </a:spcAft>
              <a:buNone/>
            </a:pPr>
            <a:r>
              <a:rPr lang="es" b="1">
                <a:solidFill>
                  <a:schemeClr val="accent2"/>
                </a:solidFill>
                <a:latin typeface="Trebuchet MS"/>
                <a:ea typeface="Trebuchet MS"/>
                <a:cs typeface="Trebuchet MS"/>
                <a:sym typeface="Trebuchet MS"/>
              </a:rPr>
              <a:t>+</a:t>
            </a:r>
            <a:endParaRPr b="1">
              <a:solidFill>
                <a:schemeClr val="accent2"/>
              </a:solidFill>
              <a:latin typeface="Trebuchet MS"/>
              <a:ea typeface="Trebuchet MS"/>
              <a:cs typeface="Trebuchet MS"/>
              <a:sym typeface="Trebuchet MS"/>
            </a:endParaRPr>
          </a:p>
          <a:p>
            <a:pPr marL="0" lvl="0" indent="0" algn="ctr" rtl="0">
              <a:spcBef>
                <a:spcPts val="0"/>
              </a:spcBef>
              <a:spcAft>
                <a:spcPts val="0"/>
              </a:spcAft>
              <a:buNone/>
            </a:pPr>
            <a:r>
              <a:rPr lang="es" sz="1200" b="1">
                <a:solidFill>
                  <a:schemeClr val="accent2"/>
                </a:solidFill>
                <a:latin typeface="Trebuchet MS"/>
                <a:ea typeface="Trebuchet MS"/>
                <a:cs typeface="Trebuchet MS"/>
                <a:sym typeface="Trebuchet MS"/>
              </a:rPr>
              <a:t>Leyes Especiales</a:t>
            </a:r>
            <a:endParaRPr sz="1200" b="1">
              <a:solidFill>
                <a:schemeClr val="accent2"/>
              </a:solidFill>
              <a:latin typeface="Trebuchet MS"/>
              <a:ea typeface="Trebuchet MS"/>
              <a:cs typeface="Trebuchet MS"/>
              <a:sym typeface="Trebuchet MS"/>
            </a:endParaRPr>
          </a:p>
        </p:txBody>
      </p:sp>
      <p:cxnSp>
        <p:nvCxnSpPr>
          <p:cNvPr id="255" name="Google Shape;255;p36"/>
          <p:cNvCxnSpPr>
            <a:stCxn id="246" idx="0"/>
            <a:endCxn id="249" idx="2"/>
          </p:cNvCxnSpPr>
          <p:nvPr/>
        </p:nvCxnSpPr>
        <p:spPr>
          <a:xfrm rot="-5400000">
            <a:off x="2658900" y="703500"/>
            <a:ext cx="321000" cy="2911500"/>
          </a:xfrm>
          <a:prstGeom prst="bentConnector3">
            <a:avLst>
              <a:gd name="adj1" fmla="val 49981"/>
            </a:avLst>
          </a:prstGeom>
          <a:noFill/>
          <a:ln w="9525" cap="flat" cmpd="sng">
            <a:solidFill>
              <a:schemeClr val="dk2"/>
            </a:solidFill>
            <a:prstDash val="solid"/>
            <a:round/>
            <a:headEnd type="none" w="med" len="med"/>
            <a:tailEnd type="none" w="med" len="med"/>
          </a:ln>
        </p:spPr>
      </p:cxnSp>
      <p:cxnSp>
        <p:nvCxnSpPr>
          <p:cNvPr id="256" name="Google Shape;256;p36"/>
          <p:cNvCxnSpPr>
            <a:stCxn id="244" idx="0"/>
            <a:endCxn id="249" idx="2"/>
          </p:cNvCxnSpPr>
          <p:nvPr/>
        </p:nvCxnSpPr>
        <p:spPr>
          <a:xfrm rot="-5400000">
            <a:off x="3425500" y="1470150"/>
            <a:ext cx="321000" cy="1378200"/>
          </a:xfrm>
          <a:prstGeom prst="bentConnector3">
            <a:avLst>
              <a:gd name="adj1" fmla="val 49981"/>
            </a:avLst>
          </a:prstGeom>
          <a:noFill/>
          <a:ln w="9525" cap="flat" cmpd="sng">
            <a:solidFill>
              <a:schemeClr val="dk2"/>
            </a:solidFill>
            <a:prstDash val="solid"/>
            <a:round/>
            <a:headEnd type="none" w="med" len="med"/>
            <a:tailEnd type="none" w="med" len="med"/>
          </a:ln>
        </p:spPr>
      </p:cxnSp>
      <p:cxnSp>
        <p:nvCxnSpPr>
          <p:cNvPr id="257" name="Google Shape;257;p36"/>
          <p:cNvCxnSpPr>
            <a:stCxn id="245" idx="0"/>
            <a:endCxn id="249" idx="2"/>
          </p:cNvCxnSpPr>
          <p:nvPr/>
        </p:nvCxnSpPr>
        <p:spPr>
          <a:xfrm rot="5400000" flipH="1">
            <a:off x="4194350" y="2079525"/>
            <a:ext cx="316500" cy="155100"/>
          </a:xfrm>
          <a:prstGeom prst="bentConnector3">
            <a:avLst>
              <a:gd name="adj1" fmla="val 49992"/>
            </a:avLst>
          </a:prstGeom>
          <a:noFill/>
          <a:ln w="9525" cap="flat" cmpd="sng">
            <a:solidFill>
              <a:schemeClr val="dk2"/>
            </a:solidFill>
            <a:prstDash val="solid"/>
            <a:round/>
            <a:headEnd type="none" w="med" len="med"/>
            <a:tailEnd type="none" w="med" len="med"/>
          </a:ln>
        </p:spPr>
      </p:cxnSp>
      <p:cxnSp>
        <p:nvCxnSpPr>
          <p:cNvPr id="258" name="Google Shape;258;p36"/>
          <p:cNvCxnSpPr>
            <a:stCxn id="249" idx="2"/>
            <a:endCxn id="247" idx="0"/>
          </p:cNvCxnSpPr>
          <p:nvPr/>
        </p:nvCxnSpPr>
        <p:spPr>
          <a:xfrm rot="-5400000" flipH="1">
            <a:off x="4927715" y="1346225"/>
            <a:ext cx="316500" cy="1621800"/>
          </a:xfrm>
          <a:prstGeom prst="bentConnector3">
            <a:avLst>
              <a:gd name="adj1" fmla="val 49992"/>
            </a:avLst>
          </a:prstGeom>
          <a:noFill/>
          <a:ln w="9525" cap="flat" cmpd="sng">
            <a:solidFill>
              <a:schemeClr val="dk2"/>
            </a:solidFill>
            <a:prstDash val="solid"/>
            <a:round/>
            <a:headEnd type="none" w="med" len="med"/>
            <a:tailEnd type="none" w="med" len="med"/>
          </a:ln>
        </p:spPr>
      </p:cxnSp>
      <p:cxnSp>
        <p:nvCxnSpPr>
          <p:cNvPr id="259" name="Google Shape;259;p36"/>
          <p:cNvCxnSpPr>
            <a:stCxn id="249" idx="2"/>
            <a:endCxn id="248" idx="0"/>
          </p:cNvCxnSpPr>
          <p:nvPr/>
        </p:nvCxnSpPr>
        <p:spPr>
          <a:xfrm rot="-5400000" flipH="1">
            <a:off x="5706365" y="567575"/>
            <a:ext cx="321000" cy="3183600"/>
          </a:xfrm>
          <a:prstGeom prst="bentConnector3">
            <a:avLst>
              <a:gd name="adj1" fmla="val 49981"/>
            </a:avLst>
          </a:prstGeom>
          <a:noFill/>
          <a:ln w="9525" cap="flat" cmpd="sng">
            <a:solidFill>
              <a:schemeClr val="dk2"/>
            </a:solidFill>
            <a:prstDash val="solid"/>
            <a:round/>
            <a:headEnd type="none" w="med" len="med"/>
            <a:tailEnd type="none" w="med" len="med"/>
          </a:ln>
        </p:spPr>
      </p:cxnSp>
      <p:cxnSp>
        <p:nvCxnSpPr>
          <p:cNvPr id="260" name="Google Shape;260;p36"/>
          <p:cNvCxnSpPr>
            <a:stCxn id="246" idx="2"/>
            <a:endCxn id="250" idx="0"/>
          </p:cNvCxnSpPr>
          <p:nvPr/>
        </p:nvCxnSpPr>
        <p:spPr>
          <a:xfrm rot="-5400000" flipH="1">
            <a:off x="1237200" y="2950200"/>
            <a:ext cx="253500" cy="600"/>
          </a:xfrm>
          <a:prstGeom prst="bentConnector3">
            <a:avLst>
              <a:gd name="adj1" fmla="val 50015"/>
            </a:avLst>
          </a:prstGeom>
          <a:noFill/>
          <a:ln w="9525" cap="flat" cmpd="sng">
            <a:solidFill>
              <a:schemeClr val="dk2"/>
            </a:solidFill>
            <a:prstDash val="solid"/>
            <a:round/>
            <a:headEnd type="none" w="med" len="med"/>
            <a:tailEnd type="none" w="med" len="med"/>
          </a:ln>
        </p:spPr>
      </p:cxnSp>
      <p:cxnSp>
        <p:nvCxnSpPr>
          <p:cNvPr id="261" name="Google Shape;261;p36"/>
          <p:cNvCxnSpPr>
            <a:endCxn id="251" idx="0"/>
          </p:cNvCxnSpPr>
          <p:nvPr/>
        </p:nvCxnSpPr>
        <p:spPr>
          <a:xfrm>
            <a:off x="2936975" y="2819325"/>
            <a:ext cx="0" cy="258000"/>
          </a:xfrm>
          <a:prstGeom prst="straightConnector1">
            <a:avLst/>
          </a:prstGeom>
          <a:noFill/>
          <a:ln w="9525" cap="flat" cmpd="sng">
            <a:solidFill>
              <a:schemeClr val="dk2"/>
            </a:solidFill>
            <a:prstDash val="solid"/>
            <a:round/>
            <a:headEnd type="none" w="med" len="med"/>
            <a:tailEnd type="none" w="med" len="med"/>
          </a:ln>
        </p:spPr>
      </p:cxnSp>
      <p:cxnSp>
        <p:nvCxnSpPr>
          <p:cNvPr id="262" name="Google Shape;262;p36"/>
          <p:cNvCxnSpPr>
            <a:stCxn id="245" idx="2"/>
            <a:endCxn id="252" idx="0"/>
          </p:cNvCxnSpPr>
          <p:nvPr/>
        </p:nvCxnSpPr>
        <p:spPr>
          <a:xfrm>
            <a:off x="4430150" y="2819325"/>
            <a:ext cx="0" cy="258000"/>
          </a:xfrm>
          <a:prstGeom prst="straightConnector1">
            <a:avLst/>
          </a:prstGeom>
          <a:noFill/>
          <a:ln w="9525" cap="flat" cmpd="sng">
            <a:solidFill>
              <a:schemeClr val="dk2"/>
            </a:solidFill>
            <a:prstDash val="solid"/>
            <a:round/>
            <a:headEnd type="none" w="med" len="med"/>
            <a:tailEnd type="none" w="med" len="med"/>
          </a:ln>
        </p:spPr>
      </p:cxnSp>
      <p:cxnSp>
        <p:nvCxnSpPr>
          <p:cNvPr id="263" name="Google Shape;263;p36"/>
          <p:cNvCxnSpPr>
            <a:endCxn id="253" idx="0"/>
          </p:cNvCxnSpPr>
          <p:nvPr/>
        </p:nvCxnSpPr>
        <p:spPr>
          <a:xfrm>
            <a:off x="5896850" y="2819325"/>
            <a:ext cx="0" cy="258000"/>
          </a:xfrm>
          <a:prstGeom prst="straightConnector1">
            <a:avLst/>
          </a:prstGeom>
          <a:noFill/>
          <a:ln w="9525" cap="flat" cmpd="sng">
            <a:solidFill>
              <a:schemeClr val="dk2"/>
            </a:solidFill>
            <a:prstDash val="solid"/>
            <a:round/>
            <a:headEnd type="none" w="med" len="med"/>
            <a:tailEnd type="none" w="med" len="med"/>
          </a:ln>
        </p:spPr>
      </p:cxnSp>
      <p:cxnSp>
        <p:nvCxnSpPr>
          <p:cNvPr id="264" name="Google Shape;264;p36"/>
          <p:cNvCxnSpPr>
            <a:stCxn id="248" idx="2"/>
            <a:endCxn id="254" idx="0"/>
          </p:cNvCxnSpPr>
          <p:nvPr/>
        </p:nvCxnSpPr>
        <p:spPr>
          <a:xfrm>
            <a:off x="7458650" y="2823750"/>
            <a:ext cx="0" cy="2535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37" descr="indice.png"/>
          <p:cNvPicPr preferRelativeResize="0"/>
          <p:nvPr/>
        </p:nvPicPr>
        <p:blipFill rotWithShape="1">
          <a:blip r:embed="rId3">
            <a:alphaModFix/>
          </a:blip>
          <a:srcRect/>
          <a:stretch/>
        </p:blipFill>
        <p:spPr>
          <a:xfrm>
            <a:off x="-18300" y="890425"/>
            <a:ext cx="5026301" cy="292600"/>
          </a:xfrm>
          <a:prstGeom prst="rect">
            <a:avLst/>
          </a:prstGeom>
          <a:noFill/>
          <a:ln>
            <a:noFill/>
          </a:ln>
        </p:spPr>
      </p:pic>
      <p:sp>
        <p:nvSpPr>
          <p:cNvPr id="270" name="Google Shape;270;p37"/>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271" name="Google Shape;271;p37"/>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LEYES LABORALES E INSTITUCIONES </a:t>
            </a:r>
            <a:endParaRPr sz="1400" b="0" i="0" u="none" strike="noStrike" cap="none">
              <a:solidFill>
                <a:srgbClr val="000000"/>
              </a:solidFill>
              <a:latin typeface="Arial"/>
              <a:ea typeface="Arial"/>
              <a:cs typeface="Arial"/>
              <a:sym typeface="Arial"/>
            </a:endParaRPr>
          </a:p>
        </p:txBody>
      </p:sp>
      <p:pic>
        <p:nvPicPr>
          <p:cNvPr id="272" name="Google Shape;272;p37"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273" name="Google Shape;273;p37"/>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graphicFrame>
        <p:nvGraphicFramePr>
          <p:cNvPr id="274" name="Google Shape;274;p37"/>
          <p:cNvGraphicFramePr/>
          <p:nvPr/>
        </p:nvGraphicFramePr>
        <p:xfrm>
          <a:off x="467548" y="1377747"/>
          <a:ext cx="3000000" cy="3000000"/>
        </p:xfrm>
        <a:graphic>
          <a:graphicData uri="http://schemas.openxmlformats.org/drawingml/2006/table">
            <a:tbl>
              <a:tblPr firstRow="1" firstCol="1" bandRow="1">
                <a:noFill/>
                <a:tableStyleId>{8BCB920F-5610-4D9C-BB50-A4210F9B32F0}</a:tableStyleId>
              </a:tblPr>
              <a:tblGrid>
                <a:gridCol w="4083550">
                  <a:extLst>
                    <a:ext uri="{9D8B030D-6E8A-4147-A177-3AD203B41FA5}">
                      <a16:colId xmlns:a16="http://schemas.microsoft.com/office/drawing/2014/main" val="20000"/>
                    </a:ext>
                  </a:extLst>
                </a:gridCol>
                <a:gridCol w="4083550">
                  <a:extLst>
                    <a:ext uri="{9D8B030D-6E8A-4147-A177-3AD203B41FA5}">
                      <a16:colId xmlns:a16="http://schemas.microsoft.com/office/drawing/2014/main" val="20001"/>
                    </a:ext>
                  </a:extLst>
                </a:gridCol>
              </a:tblGrid>
              <a:tr h="245925">
                <a:tc>
                  <a:txBody>
                    <a:bodyPr/>
                    <a:lstStyle/>
                    <a:p>
                      <a:pPr marL="0" marR="0" lvl="0" indent="0" algn="ctr" rtl="0">
                        <a:lnSpc>
                          <a:spcPct val="107000"/>
                        </a:lnSpc>
                        <a:spcBef>
                          <a:spcPts val="0"/>
                        </a:spcBef>
                        <a:spcAft>
                          <a:spcPts val="0"/>
                        </a:spcAft>
                        <a:buNone/>
                      </a:pPr>
                      <a:r>
                        <a:rPr lang="es" sz="1100" b="1" u="none" strike="noStrike" cap="none">
                          <a:latin typeface="Century Gothic"/>
                          <a:ea typeface="Century Gothic"/>
                          <a:cs typeface="Century Gothic"/>
                          <a:sym typeface="Century Gothic"/>
                        </a:rPr>
                        <a:t>JORNADA DIURNA (LEY 19.664)</a:t>
                      </a:r>
                      <a:endParaRPr sz="1100" b="1" u="none" strike="noStrike" cap="none">
                        <a:latin typeface="Century Gothic"/>
                        <a:ea typeface="Century Gothic"/>
                        <a:cs typeface="Century Gothic"/>
                        <a:sym typeface="Century Gothic"/>
                      </a:endParaRPr>
                    </a:p>
                  </a:txBody>
                  <a:tcPr marL="59375" marR="59375" marT="0" marB="0" anchor="ctr">
                    <a:solidFill>
                      <a:srgbClr val="1F497D">
                        <a:alpha val="13730"/>
                      </a:srgbClr>
                    </a:solidFill>
                  </a:tcPr>
                </a:tc>
                <a:tc>
                  <a:txBody>
                    <a:bodyPr/>
                    <a:lstStyle/>
                    <a:p>
                      <a:pPr marL="0" marR="0" lvl="0" indent="0" algn="ctr" rtl="0">
                        <a:lnSpc>
                          <a:spcPct val="107000"/>
                        </a:lnSpc>
                        <a:spcBef>
                          <a:spcPts val="0"/>
                        </a:spcBef>
                        <a:spcAft>
                          <a:spcPts val="0"/>
                        </a:spcAft>
                        <a:buNone/>
                      </a:pPr>
                      <a:r>
                        <a:rPr lang="es" sz="1100" b="1">
                          <a:latin typeface="Century Gothic"/>
                          <a:ea typeface="Century Gothic"/>
                          <a:cs typeface="Century Gothic"/>
                          <a:sym typeface="Century Gothic"/>
                        </a:rPr>
                        <a:t>JORNADA TURNO </a:t>
                      </a:r>
                      <a:r>
                        <a:rPr lang="es" sz="1100" b="1" u="none" strike="noStrike" cap="none">
                          <a:latin typeface="Century Gothic"/>
                          <a:ea typeface="Century Gothic"/>
                          <a:cs typeface="Century Gothic"/>
                          <a:sym typeface="Century Gothic"/>
                        </a:rPr>
                        <a:t> (LEY 15.076)</a:t>
                      </a:r>
                      <a:endParaRPr sz="1100" b="1" u="none" strike="noStrike" cap="none">
                        <a:latin typeface="Century Gothic"/>
                        <a:ea typeface="Century Gothic"/>
                        <a:cs typeface="Century Gothic"/>
                        <a:sym typeface="Century Gothic"/>
                      </a:endParaRPr>
                    </a:p>
                  </a:txBody>
                  <a:tcPr marL="59375" marR="59375" marT="0" marB="0" anchor="ctr">
                    <a:solidFill>
                      <a:srgbClr val="1F497D">
                        <a:alpha val="13730"/>
                      </a:srgbClr>
                    </a:solidFill>
                  </a:tcPr>
                </a:tc>
                <a:extLst>
                  <a:ext uri="{0D108BD9-81ED-4DB2-BD59-A6C34878D82A}">
                    <a16:rowId xmlns:a16="http://schemas.microsoft.com/office/drawing/2014/main" val="10000"/>
                  </a:ext>
                </a:extLst>
              </a:tr>
              <a:tr h="3259875">
                <a:tc>
                  <a:txBody>
                    <a:bodyPr/>
                    <a:lstStyle/>
                    <a:p>
                      <a:pPr marL="0" marR="0" lvl="0" indent="0" algn="just" rtl="0">
                        <a:lnSpc>
                          <a:spcPct val="107000"/>
                        </a:lnSpc>
                        <a:spcBef>
                          <a:spcPts val="0"/>
                        </a:spcBef>
                        <a:spcAft>
                          <a:spcPts val="0"/>
                        </a:spcAft>
                        <a:buNone/>
                      </a:pPr>
                      <a:r>
                        <a:rPr lang="es" sz="1100" u="none" strike="noStrike" cap="none">
                          <a:latin typeface="Century Gothic"/>
                          <a:ea typeface="Century Gothic"/>
                          <a:cs typeface="Century Gothic"/>
                          <a:sym typeface="Century Gothic"/>
                        </a:rPr>
                        <a:t>Se aplica a todo Profesional Funcionario que se desempeñe en jornada diurna en hospitales de servicios de salud</a:t>
                      </a:r>
                      <a:endParaRPr sz="1100">
                        <a:latin typeface="Century Gothic"/>
                        <a:ea typeface="Century Gothic"/>
                        <a:cs typeface="Century Gothic"/>
                        <a:sym typeface="Century Gothic"/>
                      </a:endParaRPr>
                    </a:p>
                    <a:p>
                      <a:pPr marL="0" marR="0" lvl="0" indent="0" algn="just" rtl="0">
                        <a:lnSpc>
                          <a:spcPct val="107000"/>
                        </a:lnSpc>
                        <a:spcBef>
                          <a:spcPts val="0"/>
                        </a:spcBef>
                        <a:spcAft>
                          <a:spcPts val="0"/>
                        </a:spcAft>
                        <a:buNone/>
                      </a:pPr>
                      <a:endParaRPr sz="1100">
                        <a:latin typeface="Century Gothic"/>
                        <a:ea typeface="Century Gothic"/>
                        <a:cs typeface="Century Gothic"/>
                        <a:sym typeface="Century Gothic"/>
                      </a:endParaRPr>
                    </a:p>
                    <a:p>
                      <a:pPr marL="0" marR="0" lvl="0" indent="0" algn="just" rtl="0">
                        <a:lnSpc>
                          <a:spcPct val="107000"/>
                        </a:lnSpc>
                        <a:spcBef>
                          <a:spcPts val="0"/>
                        </a:spcBef>
                        <a:spcAft>
                          <a:spcPts val="0"/>
                        </a:spcAft>
                        <a:buNone/>
                      </a:pPr>
                      <a:endParaRPr sz="1100">
                        <a:latin typeface="Century Gothic"/>
                        <a:ea typeface="Century Gothic"/>
                        <a:cs typeface="Century Gothic"/>
                        <a:sym typeface="Century Gothic"/>
                      </a:endParaRPr>
                    </a:p>
                    <a:p>
                      <a:pPr marL="0" marR="0" lvl="0" indent="0" algn="just" rtl="0">
                        <a:lnSpc>
                          <a:spcPct val="107000"/>
                        </a:lnSpc>
                        <a:spcBef>
                          <a:spcPts val="0"/>
                        </a:spcBef>
                        <a:spcAft>
                          <a:spcPts val="0"/>
                        </a:spcAft>
                        <a:buNone/>
                      </a:pPr>
                      <a:r>
                        <a:rPr lang="es" sz="1100" u="none" strike="noStrike" cap="none">
                          <a:latin typeface="Century Gothic"/>
                          <a:ea typeface="Century Gothic"/>
                          <a:cs typeface="Century Gothic"/>
                          <a:sym typeface="Century Gothic"/>
                        </a:rPr>
                        <a:t>Consta de 2 etapas</a:t>
                      </a:r>
                      <a:endParaRPr sz="1100" u="none" strike="noStrike" cap="none">
                        <a:latin typeface="Century Gothic"/>
                        <a:ea typeface="Century Gothic"/>
                        <a:cs typeface="Century Gothic"/>
                        <a:sym typeface="Century Gothic"/>
                      </a:endParaRPr>
                    </a:p>
                    <a:p>
                      <a:pPr marL="342900" marR="0" lvl="0" indent="-349250" algn="just" rtl="0">
                        <a:lnSpc>
                          <a:spcPct val="107000"/>
                        </a:lnSpc>
                        <a:spcBef>
                          <a:spcPts val="0"/>
                        </a:spcBef>
                        <a:spcAft>
                          <a:spcPts val="0"/>
                        </a:spcAft>
                        <a:buClr>
                          <a:srgbClr val="000000"/>
                        </a:buClr>
                        <a:buSzPts val="1100"/>
                        <a:buFont typeface="Century Gothic"/>
                        <a:buChar char="•"/>
                      </a:pPr>
                      <a:r>
                        <a:rPr lang="es" sz="1100" u="none" strike="noStrike" cap="none">
                          <a:latin typeface="Century Gothic"/>
                          <a:ea typeface="Century Gothic"/>
                          <a:cs typeface="Century Gothic"/>
                          <a:sym typeface="Century Gothic"/>
                        </a:rPr>
                        <a:t>Etapa de Destinación y Formación</a:t>
                      </a:r>
                      <a:endParaRPr sz="1100" u="none" strike="noStrike" cap="none">
                        <a:latin typeface="Century Gothic"/>
                        <a:ea typeface="Century Gothic"/>
                        <a:cs typeface="Century Gothic"/>
                        <a:sym typeface="Century Gothic"/>
                      </a:endParaRPr>
                    </a:p>
                    <a:p>
                      <a:pPr marL="342900" marR="0" lvl="0" indent="-349250" algn="just" rtl="0">
                        <a:lnSpc>
                          <a:spcPct val="107000"/>
                        </a:lnSpc>
                        <a:spcBef>
                          <a:spcPts val="0"/>
                        </a:spcBef>
                        <a:spcAft>
                          <a:spcPts val="0"/>
                        </a:spcAft>
                        <a:buClr>
                          <a:srgbClr val="000000"/>
                        </a:buClr>
                        <a:buSzPts val="1100"/>
                        <a:buFont typeface="Century Gothic"/>
                        <a:buChar char="•"/>
                      </a:pPr>
                      <a:r>
                        <a:rPr lang="es" sz="1100" u="none" strike="noStrike" cap="none">
                          <a:latin typeface="Century Gothic"/>
                          <a:ea typeface="Century Gothic"/>
                          <a:cs typeface="Century Gothic"/>
                          <a:sym typeface="Century Gothic"/>
                        </a:rPr>
                        <a:t>Etapa de Planta Superior</a:t>
                      </a:r>
                      <a:endParaRPr sz="1100" u="none" strike="noStrike" cap="none">
                        <a:latin typeface="Century Gothic"/>
                        <a:ea typeface="Century Gothic"/>
                        <a:cs typeface="Century Gothic"/>
                        <a:sym typeface="Century Gothic"/>
                      </a:endParaRPr>
                    </a:p>
                    <a:p>
                      <a:pPr marL="0" marR="0" lvl="0" indent="0" algn="just" rtl="0">
                        <a:lnSpc>
                          <a:spcPct val="107000"/>
                        </a:lnSpc>
                        <a:spcBef>
                          <a:spcPts val="0"/>
                        </a:spcBef>
                        <a:spcAft>
                          <a:spcPts val="0"/>
                        </a:spcAft>
                        <a:buNone/>
                      </a:pPr>
                      <a:r>
                        <a:rPr lang="es" sz="1100" u="none" strike="noStrike" cap="none">
                          <a:latin typeface="Century Gothic"/>
                          <a:ea typeface="Century Gothic"/>
                          <a:cs typeface="Century Gothic"/>
                          <a:sym typeface="Century Gothic"/>
                        </a:rPr>
                        <a:t> </a:t>
                      </a:r>
                      <a:endParaRPr sz="1100">
                        <a:latin typeface="Century Gothic"/>
                        <a:ea typeface="Century Gothic"/>
                        <a:cs typeface="Century Gothic"/>
                        <a:sym typeface="Century Gothic"/>
                      </a:endParaRPr>
                    </a:p>
                    <a:p>
                      <a:pPr marL="0" marR="0" lvl="0" indent="0" algn="just" rtl="0">
                        <a:lnSpc>
                          <a:spcPct val="107000"/>
                        </a:lnSpc>
                        <a:spcBef>
                          <a:spcPts val="0"/>
                        </a:spcBef>
                        <a:spcAft>
                          <a:spcPts val="0"/>
                        </a:spcAft>
                        <a:buNone/>
                      </a:pPr>
                      <a:r>
                        <a:rPr lang="es" sz="1100" u="none" strike="noStrike" cap="none">
                          <a:latin typeface="Century Gothic"/>
                          <a:ea typeface="Century Gothic"/>
                          <a:cs typeface="Century Gothic"/>
                          <a:sym typeface="Century Gothic"/>
                        </a:rPr>
                        <a:t>INGRESO:</a:t>
                      </a:r>
                      <a:endParaRPr sz="1100">
                        <a:latin typeface="Century Gothic"/>
                        <a:ea typeface="Century Gothic"/>
                        <a:cs typeface="Century Gothic"/>
                        <a:sym typeface="Century Gothic"/>
                      </a:endParaRPr>
                    </a:p>
                    <a:p>
                      <a:pPr marL="0" marR="0" lvl="0" indent="0" algn="just" rtl="0">
                        <a:lnSpc>
                          <a:spcPct val="107000"/>
                        </a:lnSpc>
                        <a:spcBef>
                          <a:spcPts val="0"/>
                        </a:spcBef>
                        <a:spcAft>
                          <a:spcPts val="0"/>
                        </a:spcAft>
                        <a:buNone/>
                      </a:pPr>
                      <a:r>
                        <a:rPr lang="es" sz="1100" u="none" strike="noStrike" cap="none">
                          <a:latin typeface="Century Gothic"/>
                          <a:ea typeface="Century Gothic"/>
                          <a:cs typeface="Century Gothic"/>
                          <a:sym typeface="Century Gothic"/>
                        </a:rPr>
                        <a:t>General: Previo concurso público. </a:t>
                      </a:r>
                      <a:endParaRPr sz="1100">
                        <a:latin typeface="Century Gothic"/>
                        <a:ea typeface="Century Gothic"/>
                        <a:cs typeface="Century Gothic"/>
                        <a:sym typeface="Century Gothic"/>
                      </a:endParaRPr>
                    </a:p>
                    <a:p>
                      <a:pPr marL="0" marR="0" lvl="0" indent="0" algn="just" rtl="0">
                        <a:lnSpc>
                          <a:spcPct val="107000"/>
                        </a:lnSpc>
                        <a:spcBef>
                          <a:spcPts val="0"/>
                        </a:spcBef>
                        <a:spcAft>
                          <a:spcPts val="0"/>
                        </a:spcAft>
                        <a:buNone/>
                      </a:pPr>
                      <a:r>
                        <a:rPr lang="es" sz="1100" u="none" strike="noStrike" cap="none">
                          <a:latin typeface="Century Gothic"/>
                          <a:ea typeface="Century Gothic"/>
                          <a:cs typeface="Century Gothic"/>
                          <a:sym typeface="Century Gothic"/>
                        </a:rPr>
                        <a:t>Excepción: cargo o empleo de la confianza exclusiva del Presidente de la República o de la autoridad facultada para efectuar el nombramiento.</a:t>
                      </a:r>
                      <a:endParaRPr sz="1100">
                        <a:latin typeface="Century Gothic"/>
                        <a:ea typeface="Century Gothic"/>
                        <a:cs typeface="Century Gothic"/>
                        <a:sym typeface="Century Gothic"/>
                      </a:endParaRPr>
                    </a:p>
                    <a:p>
                      <a:pPr marL="0" marR="0" lvl="0" indent="0" algn="just" rtl="0">
                        <a:lnSpc>
                          <a:spcPct val="107000"/>
                        </a:lnSpc>
                        <a:spcBef>
                          <a:spcPts val="0"/>
                        </a:spcBef>
                        <a:spcAft>
                          <a:spcPts val="0"/>
                        </a:spcAft>
                        <a:buNone/>
                      </a:pPr>
                      <a:endParaRPr sz="1100" u="none" strike="noStrike" cap="none">
                        <a:latin typeface="Century Gothic"/>
                        <a:ea typeface="Century Gothic"/>
                        <a:cs typeface="Century Gothic"/>
                        <a:sym typeface="Century Gothic"/>
                      </a:endParaRPr>
                    </a:p>
                    <a:p>
                      <a:pPr marL="0" marR="0" lvl="0" indent="0" algn="just" rtl="0">
                        <a:lnSpc>
                          <a:spcPct val="107000"/>
                        </a:lnSpc>
                        <a:spcBef>
                          <a:spcPts val="0"/>
                        </a:spcBef>
                        <a:spcAft>
                          <a:spcPts val="0"/>
                        </a:spcAft>
                        <a:buNone/>
                      </a:pPr>
                      <a:endParaRPr sz="1100">
                        <a:latin typeface="Century Gothic"/>
                        <a:ea typeface="Century Gothic"/>
                        <a:cs typeface="Century Gothic"/>
                        <a:sym typeface="Century Gothic"/>
                      </a:endParaRPr>
                    </a:p>
                    <a:p>
                      <a:pPr marL="0" marR="0" lvl="0" indent="0" algn="just" rtl="0">
                        <a:lnSpc>
                          <a:spcPct val="107000"/>
                        </a:lnSpc>
                        <a:spcBef>
                          <a:spcPts val="0"/>
                        </a:spcBef>
                        <a:spcAft>
                          <a:spcPts val="0"/>
                        </a:spcAft>
                        <a:buNone/>
                      </a:pPr>
                      <a:endParaRPr sz="1100">
                        <a:latin typeface="Century Gothic"/>
                        <a:ea typeface="Century Gothic"/>
                        <a:cs typeface="Century Gothic"/>
                        <a:sym typeface="Century Gothic"/>
                      </a:endParaRPr>
                    </a:p>
                    <a:p>
                      <a:pPr marL="0" marR="0" lvl="0" indent="0" algn="just" rtl="0">
                        <a:lnSpc>
                          <a:spcPct val="107000"/>
                        </a:lnSpc>
                        <a:spcBef>
                          <a:spcPts val="0"/>
                        </a:spcBef>
                        <a:spcAft>
                          <a:spcPts val="0"/>
                        </a:spcAft>
                        <a:buNone/>
                      </a:pPr>
                      <a:r>
                        <a:rPr lang="es" sz="1100" u="none" strike="noStrike" cap="none">
                          <a:latin typeface="Century Gothic"/>
                          <a:ea typeface="Century Gothic"/>
                          <a:cs typeface="Century Gothic"/>
                          <a:sym typeface="Century Gothic"/>
                        </a:rPr>
                        <a:t>Jornadas de 11,22,33 y 44 horas</a:t>
                      </a:r>
                      <a:endParaRPr sz="1100" u="none" strike="noStrike" cap="none">
                        <a:latin typeface="Century Gothic"/>
                        <a:ea typeface="Century Gothic"/>
                        <a:cs typeface="Century Gothic"/>
                        <a:sym typeface="Century Gothic"/>
                      </a:endParaRPr>
                    </a:p>
                  </a:txBody>
                  <a:tcPr marL="59375" marR="59375" marT="0" marB="0"/>
                </a:tc>
                <a:tc>
                  <a:txBody>
                    <a:bodyPr/>
                    <a:lstStyle/>
                    <a:p>
                      <a:pPr marL="0" marR="0" lvl="0" indent="0" algn="just" rtl="0">
                        <a:lnSpc>
                          <a:spcPct val="107000"/>
                        </a:lnSpc>
                        <a:spcBef>
                          <a:spcPts val="0"/>
                        </a:spcBef>
                        <a:spcAft>
                          <a:spcPts val="0"/>
                        </a:spcAft>
                        <a:buNone/>
                      </a:pPr>
                      <a:r>
                        <a:rPr lang="es" sz="1100" u="none" strike="noStrike" cap="none">
                          <a:latin typeface="Century Gothic"/>
                          <a:ea typeface="Century Gothic"/>
                          <a:cs typeface="Century Gothic"/>
                          <a:sym typeface="Century Gothic"/>
                        </a:rPr>
                        <a:t>Se aplica a todo profesional funcionario que se desempeñe en Servicios de Salud (urgencia), Servicios de la Administración Pública, Empresas fiscales e Instituciones semifiscales o autónomas. </a:t>
                      </a:r>
                      <a:endParaRPr sz="1100">
                        <a:latin typeface="Century Gothic"/>
                        <a:ea typeface="Century Gothic"/>
                        <a:cs typeface="Century Gothic"/>
                        <a:sym typeface="Century Gothic"/>
                      </a:endParaRPr>
                    </a:p>
                    <a:p>
                      <a:pPr marL="0" marR="0" lvl="0" indent="0" algn="just" rtl="0">
                        <a:lnSpc>
                          <a:spcPct val="107000"/>
                        </a:lnSpc>
                        <a:spcBef>
                          <a:spcPts val="0"/>
                        </a:spcBef>
                        <a:spcAft>
                          <a:spcPts val="0"/>
                        </a:spcAft>
                        <a:buNone/>
                      </a:pPr>
                      <a:r>
                        <a:rPr lang="es" sz="1100" u="none" strike="noStrike" cap="none">
                          <a:latin typeface="Century Gothic"/>
                          <a:ea typeface="Century Gothic"/>
                          <a:cs typeface="Century Gothic"/>
                          <a:sym typeface="Century Gothic"/>
                        </a:rPr>
                        <a:t> </a:t>
                      </a:r>
                      <a:endParaRPr sz="1100">
                        <a:latin typeface="Century Gothic"/>
                        <a:ea typeface="Century Gothic"/>
                        <a:cs typeface="Century Gothic"/>
                        <a:sym typeface="Century Gothic"/>
                      </a:endParaRPr>
                    </a:p>
                    <a:p>
                      <a:pPr marL="0" marR="0" lvl="0" indent="0" algn="just" rtl="0">
                        <a:lnSpc>
                          <a:spcPct val="107000"/>
                        </a:lnSpc>
                        <a:spcBef>
                          <a:spcPts val="0"/>
                        </a:spcBef>
                        <a:spcAft>
                          <a:spcPts val="0"/>
                        </a:spcAft>
                        <a:buNone/>
                      </a:pPr>
                      <a:r>
                        <a:rPr lang="es" sz="1100" u="none" strike="noStrike" cap="none">
                          <a:latin typeface="Century Gothic"/>
                          <a:ea typeface="Century Gothic"/>
                          <a:cs typeface="Century Gothic"/>
                          <a:sym typeface="Century Gothic"/>
                        </a:rPr>
                        <a:t>Una etapa, donde la remuneración aumenta según antigüedad (trienios) </a:t>
                      </a:r>
                      <a:endParaRPr sz="1100">
                        <a:latin typeface="Century Gothic"/>
                        <a:ea typeface="Century Gothic"/>
                        <a:cs typeface="Century Gothic"/>
                        <a:sym typeface="Century Gothic"/>
                      </a:endParaRPr>
                    </a:p>
                    <a:p>
                      <a:pPr marL="0" marR="0" lvl="0" indent="0" algn="just" rtl="0">
                        <a:lnSpc>
                          <a:spcPct val="107000"/>
                        </a:lnSpc>
                        <a:spcBef>
                          <a:spcPts val="0"/>
                        </a:spcBef>
                        <a:spcAft>
                          <a:spcPts val="0"/>
                        </a:spcAft>
                        <a:buNone/>
                      </a:pPr>
                      <a:r>
                        <a:rPr lang="es" sz="1100" u="none" strike="noStrike" cap="none">
                          <a:latin typeface="Century Gothic"/>
                          <a:ea typeface="Century Gothic"/>
                          <a:cs typeface="Century Gothic"/>
                          <a:sym typeface="Century Gothic"/>
                        </a:rPr>
                        <a:t> </a:t>
                      </a:r>
                      <a:endParaRPr sz="1100">
                        <a:latin typeface="Century Gothic"/>
                        <a:ea typeface="Century Gothic"/>
                        <a:cs typeface="Century Gothic"/>
                        <a:sym typeface="Century Gothic"/>
                      </a:endParaRPr>
                    </a:p>
                    <a:p>
                      <a:pPr marL="0" marR="0" lvl="0" indent="0" algn="just" rtl="0">
                        <a:lnSpc>
                          <a:spcPct val="107000"/>
                        </a:lnSpc>
                        <a:spcBef>
                          <a:spcPts val="0"/>
                        </a:spcBef>
                        <a:spcAft>
                          <a:spcPts val="0"/>
                        </a:spcAft>
                        <a:buNone/>
                      </a:pPr>
                      <a:r>
                        <a:rPr lang="e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p>
                      <a:pPr marL="0" marR="0" lvl="0" indent="0" algn="just" rtl="0">
                        <a:lnSpc>
                          <a:spcPct val="107000"/>
                        </a:lnSpc>
                        <a:spcBef>
                          <a:spcPts val="0"/>
                        </a:spcBef>
                        <a:spcAft>
                          <a:spcPts val="0"/>
                        </a:spcAft>
                        <a:buNone/>
                      </a:pPr>
                      <a:r>
                        <a:rPr lang="es" sz="1100" u="none" strike="noStrike" cap="none">
                          <a:latin typeface="Century Gothic"/>
                          <a:ea typeface="Century Gothic"/>
                          <a:cs typeface="Century Gothic"/>
                          <a:sym typeface="Century Gothic"/>
                        </a:rPr>
                        <a:t>INGRESO:</a:t>
                      </a:r>
                      <a:endParaRPr sz="1100">
                        <a:latin typeface="Century Gothic"/>
                        <a:ea typeface="Century Gothic"/>
                        <a:cs typeface="Century Gothic"/>
                        <a:sym typeface="Century Gothic"/>
                      </a:endParaRPr>
                    </a:p>
                    <a:p>
                      <a:pPr marL="0" marR="0" lvl="0" indent="0" algn="just" rtl="0">
                        <a:lnSpc>
                          <a:spcPct val="107000"/>
                        </a:lnSpc>
                        <a:spcBef>
                          <a:spcPts val="0"/>
                        </a:spcBef>
                        <a:spcAft>
                          <a:spcPts val="0"/>
                        </a:spcAft>
                        <a:buNone/>
                      </a:pPr>
                      <a:r>
                        <a:rPr lang="es" sz="1100" u="none" strike="noStrike" cap="none">
                          <a:latin typeface="Century Gothic"/>
                          <a:ea typeface="Century Gothic"/>
                          <a:cs typeface="Century Gothic"/>
                          <a:sym typeface="Century Gothic"/>
                        </a:rPr>
                        <a:t>General: Proceso de Oposición de Antecedentes, a lo menos una vez al año</a:t>
                      </a:r>
                      <a:endParaRPr sz="1100">
                        <a:latin typeface="Century Gothic"/>
                        <a:ea typeface="Century Gothic"/>
                        <a:cs typeface="Century Gothic"/>
                        <a:sym typeface="Century Gothic"/>
                      </a:endParaRPr>
                    </a:p>
                    <a:p>
                      <a:pPr marL="0" marR="0" lvl="0" indent="0" algn="just" rtl="0">
                        <a:lnSpc>
                          <a:spcPct val="107000"/>
                        </a:lnSpc>
                        <a:spcBef>
                          <a:spcPts val="0"/>
                        </a:spcBef>
                        <a:spcAft>
                          <a:spcPts val="0"/>
                        </a:spcAft>
                        <a:buNone/>
                      </a:pPr>
                      <a:r>
                        <a:rPr lang="es" sz="1100" u="none" strike="noStrike" cap="none">
                          <a:latin typeface="Century Gothic"/>
                          <a:ea typeface="Century Gothic"/>
                          <a:cs typeface="Century Gothic"/>
                          <a:sym typeface="Century Gothic"/>
                        </a:rPr>
                        <a:t>Excepción: Directores podrán contratar directamente profesionales en esta etapa, de forma transitoria y en razón de las necesidades del servicio. Tope: No más del 20% de la dotación</a:t>
                      </a:r>
                      <a:endParaRPr sz="1100" u="none" strike="noStrike" cap="none">
                        <a:latin typeface="Century Gothic"/>
                        <a:ea typeface="Century Gothic"/>
                        <a:cs typeface="Century Gothic"/>
                        <a:sym typeface="Century Gothic"/>
                      </a:endParaRPr>
                    </a:p>
                    <a:p>
                      <a:pPr marL="0" marR="0" lvl="0" indent="0" algn="just" rtl="0">
                        <a:lnSpc>
                          <a:spcPct val="107000"/>
                        </a:lnSpc>
                        <a:spcBef>
                          <a:spcPts val="0"/>
                        </a:spcBef>
                        <a:spcAft>
                          <a:spcPts val="0"/>
                        </a:spcAft>
                        <a:buNone/>
                      </a:pPr>
                      <a:r>
                        <a:rPr lang="e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p>
                      <a:pPr marL="0" marR="0" lvl="0" indent="0" algn="just" rtl="0">
                        <a:lnSpc>
                          <a:spcPct val="107000"/>
                        </a:lnSpc>
                        <a:spcBef>
                          <a:spcPts val="0"/>
                        </a:spcBef>
                        <a:spcAft>
                          <a:spcPts val="0"/>
                        </a:spcAft>
                        <a:buNone/>
                      </a:pPr>
                      <a:r>
                        <a:rPr lang="es" sz="1100" u="none" strike="noStrike" cap="none">
                          <a:latin typeface="Century Gothic"/>
                          <a:ea typeface="Century Gothic"/>
                          <a:cs typeface="Century Gothic"/>
                          <a:sym typeface="Century Gothic"/>
                        </a:rPr>
                        <a:t>Jornadas de 11,22,28, 33 y 44 horas</a:t>
                      </a:r>
                      <a:endParaRPr sz="1100" u="none" strike="noStrike" cap="none">
                        <a:latin typeface="Century Gothic"/>
                        <a:ea typeface="Century Gothic"/>
                        <a:cs typeface="Century Gothic"/>
                        <a:sym typeface="Century Gothic"/>
                      </a:endParaRPr>
                    </a:p>
                  </a:txBody>
                  <a:tcPr marL="59375" marR="593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8"/>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 19664</a:t>
            </a:r>
            <a:endParaRPr sz="2400" b="1" i="0" u="none" strike="noStrike" cap="none">
              <a:solidFill>
                <a:srgbClr val="17365D"/>
              </a:solidFill>
              <a:latin typeface="Century Gothic"/>
              <a:ea typeface="Century Gothic"/>
              <a:cs typeface="Century Gothic"/>
              <a:sym typeface="Century Gothic"/>
            </a:endParaRPr>
          </a:p>
        </p:txBody>
      </p:sp>
      <p:pic>
        <p:nvPicPr>
          <p:cNvPr id="280" name="Google Shape;280;p38" descr="ppt02.png"/>
          <p:cNvPicPr preferRelativeResize="0"/>
          <p:nvPr/>
        </p:nvPicPr>
        <p:blipFill rotWithShape="1">
          <a:blip r:embed="rId3">
            <a:alphaModFix/>
          </a:blip>
          <a:srcRect/>
          <a:stretch/>
        </p:blipFill>
        <p:spPr>
          <a:xfrm>
            <a:off x="0" y="267494"/>
            <a:ext cx="6976883" cy="719329"/>
          </a:xfrm>
          <a:prstGeom prst="rect">
            <a:avLst/>
          </a:prstGeom>
          <a:noFill/>
          <a:ln>
            <a:noFill/>
          </a:ln>
        </p:spPr>
      </p:pic>
      <p:sp>
        <p:nvSpPr>
          <p:cNvPr id="281" name="Google Shape;281;p38"/>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
        <p:nvSpPr>
          <p:cNvPr id="282" name="Google Shape;282;p38"/>
          <p:cNvSpPr/>
          <p:nvPr/>
        </p:nvSpPr>
        <p:spPr>
          <a:xfrm>
            <a:off x="196550" y="2331650"/>
            <a:ext cx="1259700" cy="360000"/>
          </a:xfrm>
          <a:prstGeom prst="homePlate">
            <a:avLst>
              <a:gd name="adj" fmla="val 45562"/>
            </a:avLst>
          </a:prstGeom>
          <a:solidFill>
            <a:schemeClr val="dk2"/>
          </a:solidFill>
          <a:ln w="19050"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s" sz="1100" b="1">
                <a:solidFill>
                  <a:srgbClr val="FFFFFF"/>
                </a:solidFill>
                <a:latin typeface="Trebuchet MS"/>
                <a:ea typeface="Trebuchet MS"/>
                <a:cs typeface="Trebuchet MS"/>
                <a:sym typeface="Trebuchet MS"/>
              </a:rPr>
              <a:t>E</a:t>
            </a:r>
            <a:r>
              <a:rPr lang="es" sz="1100" b="1" i="0" u="none" strike="noStrike" cap="none">
                <a:solidFill>
                  <a:srgbClr val="FFFFFF"/>
                </a:solidFill>
                <a:latin typeface="Trebuchet MS"/>
                <a:ea typeface="Trebuchet MS"/>
                <a:cs typeface="Trebuchet MS"/>
                <a:sym typeface="Trebuchet MS"/>
              </a:rPr>
              <a:t>specialidad  Directa</a:t>
            </a:r>
            <a:endParaRPr sz="1100">
              <a:solidFill>
                <a:srgbClr val="FFFFFF"/>
              </a:solidFill>
            </a:endParaRPr>
          </a:p>
        </p:txBody>
      </p:sp>
      <p:sp>
        <p:nvSpPr>
          <p:cNvPr id="283" name="Google Shape;283;p38"/>
          <p:cNvSpPr/>
          <p:nvPr/>
        </p:nvSpPr>
        <p:spPr>
          <a:xfrm>
            <a:off x="212875" y="1395350"/>
            <a:ext cx="3618600" cy="467400"/>
          </a:xfrm>
          <a:prstGeom prst="homePlate">
            <a:avLst>
              <a:gd name="adj" fmla="val 50000"/>
            </a:avLst>
          </a:prstGeom>
          <a:solidFill>
            <a:schemeClr val="dk2"/>
          </a:solidFill>
          <a:ln w="19050"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s" sz="1400" b="1" i="1" u="none" strike="noStrike" cap="none">
                <a:solidFill>
                  <a:srgbClr val="FFFFFF"/>
                </a:solidFill>
                <a:latin typeface="Trebuchet MS"/>
                <a:ea typeface="Trebuchet MS"/>
                <a:cs typeface="Trebuchet MS"/>
                <a:sym typeface="Trebuchet MS"/>
              </a:rPr>
              <a:t>Ciclo Destinación y Formación </a:t>
            </a:r>
            <a:endParaRPr sz="1400" b="1" i="1" u="none" strike="noStrike" cap="none">
              <a:solidFill>
                <a:srgbClr val="FFFFFF"/>
              </a:solidFill>
              <a:latin typeface="Trebuchet MS"/>
              <a:ea typeface="Trebuchet MS"/>
              <a:cs typeface="Trebuchet MS"/>
              <a:sym typeface="Trebuchet MS"/>
            </a:endParaRPr>
          </a:p>
          <a:p>
            <a:pPr marL="0" marR="0" lvl="0" indent="0" algn="ctr" rtl="0">
              <a:spcBef>
                <a:spcPts val="0"/>
              </a:spcBef>
              <a:spcAft>
                <a:spcPts val="0"/>
              </a:spcAft>
              <a:buNone/>
            </a:pPr>
            <a:r>
              <a:rPr lang="es" b="1" i="1">
                <a:solidFill>
                  <a:srgbClr val="FFFFFF"/>
                </a:solidFill>
                <a:latin typeface="Trebuchet MS"/>
                <a:ea typeface="Trebuchet MS"/>
                <a:cs typeface="Trebuchet MS"/>
                <a:sym typeface="Trebuchet MS"/>
              </a:rPr>
              <a:t>(hasta </a:t>
            </a:r>
            <a:r>
              <a:rPr lang="es" sz="1400" b="1" i="1" u="none" strike="noStrike" cap="none">
                <a:solidFill>
                  <a:srgbClr val="FFFFFF"/>
                </a:solidFill>
                <a:latin typeface="Trebuchet MS"/>
                <a:ea typeface="Trebuchet MS"/>
                <a:cs typeface="Trebuchet MS"/>
                <a:sym typeface="Trebuchet MS"/>
              </a:rPr>
              <a:t>9 años)</a:t>
            </a:r>
            <a:endParaRPr sz="1400" b="1" i="1" u="none" strike="noStrike" cap="none">
              <a:solidFill>
                <a:srgbClr val="FFFFFF"/>
              </a:solidFill>
              <a:latin typeface="Trebuchet MS"/>
              <a:ea typeface="Trebuchet MS"/>
              <a:cs typeface="Trebuchet MS"/>
              <a:sym typeface="Trebuchet MS"/>
            </a:endParaRPr>
          </a:p>
        </p:txBody>
      </p:sp>
      <p:sp>
        <p:nvSpPr>
          <p:cNvPr id="284" name="Google Shape;284;p38"/>
          <p:cNvSpPr/>
          <p:nvPr/>
        </p:nvSpPr>
        <p:spPr>
          <a:xfrm>
            <a:off x="206000" y="1984375"/>
            <a:ext cx="1206000" cy="229200"/>
          </a:xfrm>
          <a:prstGeom prst="homePlate">
            <a:avLst>
              <a:gd name="adj" fmla="val 57176"/>
            </a:avLst>
          </a:prstGeom>
          <a:solidFill>
            <a:srgbClr val="CCCCCC"/>
          </a:solidFill>
          <a:ln w="9525" cap="flat" cmpd="sng">
            <a:solidFill>
              <a:srgbClr val="253E9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s" sz="1400" b="1" i="1" u="none" strike="noStrike" cap="none">
                <a:solidFill>
                  <a:srgbClr val="000000"/>
                </a:solidFill>
                <a:latin typeface="Trebuchet MS"/>
                <a:ea typeface="Trebuchet MS"/>
                <a:cs typeface="Trebuchet MS"/>
                <a:sym typeface="Trebuchet MS"/>
              </a:rPr>
              <a:t>3 años</a:t>
            </a:r>
            <a:endParaRPr sz="1400" b="1" i="1" u="none" strike="noStrike" cap="none">
              <a:solidFill>
                <a:srgbClr val="000000"/>
              </a:solidFill>
              <a:latin typeface="Trebuchet MS"/>
              <a:ea typeface="Trebuchet MS"/>
              <a:cs typeface="Trebuchet MS"/>
              <a:sym typeface="Trebuchet MS"/>
            </a:endParaRPr>
          </a:p>
        </p:txBody>
      </p:sp>
      <p:sp>
        <p:nvSpPr>
          <p:cNvPr id="285" name="Google Shape;285;p38"/>
          <p:cNvSpPr txBox="1"/>
          <p:nvPr/>
        </p:nvSpPr>
        <p:spPr>
          <a:xfrm>
            <a:off x="212875" y="2733525"/>
            <a:ext cx="3550800" cy="384000"/>
          </a:xfrm>
          <a:prstGeom prst="rect">
            <a:avLst/>
          </a:prstGeom>
          <a:noFill/>
          <a:ln>
            <a:noFill/>
          </a:ln>
        </p:spPr>
        <p:txBody>
          <a:bodyPr spcFirstLastPara="1" wrap="square" lIns="91425" tIns="91425" rIns="91425" bIns="91425" anchor="ctr" anchorCtr="0">
            <a:noAutofit/>
          </a:bodyPr>
          <a:lstStyle/>
          <a:p>
            <a:pPr marL="0" marR="0" lvl="0" indent="0" algn="just" rtl="0">
              <a:lnSpc>
                <a:spcPct val="90000"/>
              </a:lnSpc>
              <a:spcBef>
                <a:spcPts val="0"/>
              </a:spcBef>
              <a:spcAft>
                <a:spcPts val="0"/>
              </a:spcAft>
              <a:buClr>
                <a:srgbClr val="CC0202"/>
              </a:buClr>
              <a:buFont typeface="Noto Symbol"/>
              <a:buNone/>
            </a:pPr>
            <a:r>
              <a:rPr lang="es" sz="1200" b="1">
                <a:latin typeface="Trebuchet MS"/>
                <a:ea typeface="Trebuchet MS"/>
                <a:cs typeface="Trebuchet MS"/>
                <a:sym typeface="Trebuchet MS"/>
              </a:rPr>
              <a:t>Becario</a:t>
            </a:r>
            <a:endParaRPr sz="1200" b="1">
              <a:latin typeface="Trebuchet MS"/>
              <a:ea typeface="Trebuchet MS"/>
              <a:cs typeface="Trebuchet MS"/>
              <a:sym typeface="Trebuchet MS"/>
            </a:endParaRPr>
          </a:p>
          <a:p>
            <a:pPr marL="0" marR="0" lvl="0" indent="0" algn="just" rtl="0">
              <a:lnSpc>
                <a:spcPct val="90000"/>
              </a:lnSpc>
              <a:spcBef>
                <a:spcPts val="0"/>
              </a:spcBef>
              <a:spcAft>
                <a:spcPts val="0"/>
              </a:spcAft>
              <a:buClr>
                <a:srgbClr val="CC0202"/>
              </a:buClr>
              <a:buFont typeface="Noto Symbol"/>
              <a:buNone/>
            </a:pPr>
            <a:r>
              <a:rPr lang="es" sz="1200" b="0" i="0" u="none" strike="noStrike" cap="none">
                <a:solidFill>
                  <a:srgbClr val="000000"/>
                </a:solidFill>
                <a:latin typeface="Trebuchet MS"/>
                <a:ea typeface="Trebuchet MS"/>
                <a:cs typeface="Trebuchet MS"/>
                <a:sym typeface="Trebuchet MS"/>
              </a:rPr>
              <a:t>Art.9-11 Ley 19664 →Art.43 Ley 15076 →DTO507</a:t>
            </a:r>
            <a:endParaRPr sz="1200" b="0" i="0" u="none" strike="noStrike" cap="none">
              <a:solidFill>
                <a:srgbClr val="000000"/>
              </a:solidFill>
              <a:latin typeface="Trebuchet MS"/>
              <a:ea typeface="Trebuchet MS"/>
              <a:cs typeface="Trebuchet MS"/>
              <a:sym typeface="Trebuchet MS"/>
            </a:endParaRPr>
          </a:p>
        </p:txBody>
      </p:sp>
      <p:sp>
        <p:nvSpPr>
          <p:cNvPr id="286" name="Google Shape;286;p38"/>
          <p:cNvSpPr txBox="1"/>
          <p:nvPr/>
        </p:nvSpPr>
        <p:spPr>
          <a:xfrm>
            <a:off x="178975" y="3687875"/>
            <a:ext cx="3618600" cy="384000"/>
          </a:xfrm>
          <a:prstGeom prst="rect">
            <a:avLst/>
          </a:prstGeom>
          <a:noFill/>
          <a:ln>
            <a:noFill/>
          </a:ln>
        </p:spPr>
        <p:txBody>
          <a:bodyPr spcFirstLastPara="1" wrap="square" lIns="91425" tIns="91425" rIns="91425" bIns="91425" anchor="ctr" anchorCtr="0">
            <a:noAutofit/>
          </a:bodyPr>
          <a:lstStyle/>
          <a:p>
            <a:pPr marL="0" marR="0" lvl="0" indent="0" algn="just" rtl="0">
              <a:lnSpc>
                <a:spcPct val="80000"/>
              </a:lnSpc>
              <a:spcBef>
                <a:spcPts val="0"/>
              </a:spcBef>
              <a:spcAft>
                <a:spcPts val="0"/>
              </a:spcAft>
              <a:buClr>
                <a:srgbClr val="CC0202"/>
              </a:buClr>
              <a:buFont typeface="Noto Symbol"/>
              <a:buNone/>
            </a:pPr>
            <a:r>
              <a:rPr lang="es" sz="1200" b="1">
                <a:latin typeface="Trebuchet MS"/>
                <a:ea typeface="Trebuchet MS"/>
                <a:cs typeface="Trebuchet MS"/>
                <a:sym typeface="Trebuchet MS"/>
              </a:rPr>
              <a:t>Médico General de Zona</a:t>
            </a:r>
            <a:endParaRPr sz="1200" b="1">
              <a:latin typeface="Trebuchet MS"/>
              <a:ea typeface="Trebuchet MS"/>
              <a:cs typeface="Trebuchet MS"/>
              <a:sym typeface="Trebuchet MS"/>
            </a:endParaRPr>
          </a:p>
          <a:p>
            <a:pPr marL="0" marR="0" lvl="0" indent="0" algn="just" rtl="0">
              <a:lnSpc>
                <a:spcPct val="80000"/>
              </a:lnSpc>
              <a:spcBef>
                <a:spcPts val="0"/>
              </a:spcBef>
              <a:spcAft>
                <a:spcPts val="0"/>
              </a:spcAft>
              <a:buClr>
                <a:srgbClr val="CC0202"/>
              </a:buClr>
              <a:buFont typeface="Noto Symbol"/>
              <a:buNone/>
            </a:pPr>
            <a:r>
              <a:rPr lang="es" sz="1200" b="0" i="0" u="none" strike="noStrike" cap="none">
                <a:solidFill>
                  <a:srgbClr val="000000"/>
                </a:solidFill>
                <a:latin typeface="Trebuchet MS"/>
                <a:ea typeface="Trebuchet MS"/>
                <a:cs typeface="Trebuchet MS"/>
                <a:sym typeface="Trebuchet MS"/>
              </a:rPr>
              <a:t>Art.8-10 Ley 19664 (funcionario)</a:t>
            </a:r>
            <a:endParaRPr sz="1200" b="0" i="0" u="none" strike="noStrike" cap="none">
              <a:solidFill>
                <a:srgbClr val="000000"/>
              </a:solidFill>
              <a:latin typeface="Trebuchet MS"/>
              <a:ea typeface="Trebuchet MS"/>
              <a:cs typeface="Trebuchet MS"/>
              <a:sym typeface="Trebuchet MS"/>
            </a:endParaRPr>
          </a:p>
        </p:txBody>
      </p:sp>
      <p:sp>
        <p:nvSpPr>
          <p:cNvPr id="287" name="Google Shape;287;p38"/>
          <p:cNvSpPr/>
          <p:nvPr/>
        </p:nvSpPr>
        <p:spPr>
          <a:xfrm>
            <a:off x="3611625" y="1401050"/>
            <a:ext cx="5208900" cy="467400"/>
          </a:xfrm>
          <a:prstGeom prst="chevron">
            <a:avLst>
              <a:gd name="adj" fmla="val 50000"/>
            </a:avLst>
          </a:prstGeom>
          <a:solidFill>
            <a:schemeClr val="accent1"/>
          </a:solidFill>
          <a:ln w="19050"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b="1" i="1">
                <a:solidFill>
                  <a:srgbClr val="FFFFFF"/>
                </a:solidFill>
                <a:latin typeface="Trebuchet MS"/>
                <a:ea typeface="Trebuchet MS"/>
                <a:cs typeface="Trebuchet MS"/>
                <a:sym typeface="Trebuchet MS"/>
              </a:rPr>
              <a:t>Etapa Planta Superior</a:t>
            </a:r>
            <a:endParaRPr b="1" i="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s" b="1" i="1">
                <a:solidFill>
                  <a:srgbClr val="FFFFFF"/>
                </a:solidFill>
                <a:latin typeface="Trebuchet MS"/>
                <a:ea typeface="Trebuchet MS"/>
                <a:cs typeface="Trebuchet MS"/>
                <a:sym typeface="Trebuchet MS"/>
              </a:rPr>
              <a:t>EP1 - EP2 - EP3</a:t>
            </a:r>
            <a:endParaRPr b="1" i="1">
              <a:solidFill>
                <a:srgbClr val="FFFFFF"/>
              </a:solidFill>
              <a:latin typeface="Trebuchet MS"/>
              <a:ea typeface="Trebuchet MS"/>
              <a:cs typeface="Trebuchet MS"/>
              <a:sym typeface="Trebuchet MS"/>
            </a:endParaRPr>
          </a:p>
        </p:txBody>
      </p:sp>
      <p:sp>
        <p:nvSpPr>
          <p:cNvPr id="288" name="Google Shape;288;p38"/>
          <p:cNvSpPr/>
          <p:nvPr/>
        </p:nvSpPr>
        <p:spPr>
          <a:xfrm>
            <a:off x="2418775" y="1984350"/>
            <a:ext cx="1344900" cy="229200"/>
          </a:xfrm>
          <a:prstGeom prst="chevron">
            <a:avLst>
              <a:gd name="adj" fmla="val 56849"/>
            </a:avLst>
          </a:prstGeom>
          <a:solidFill>
            <a:srgbClr val="CCCCCC"/>
          </a:solidFill>
          <a:ln w="9525" cap="flat" cmpd="sng">
            <a:solidFill>
              <a:srgbClr val="253E9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b="1" i="1">
                <a:solidFill>
                  <a:schemeClr val="dk1"/>
                </a:solidFill>
                <a:latin typeface="Trebuchet MS"/>
                <a:ea typeface="Trebuchet MS"/>
                <a:cs typeface="Trebuchet MS"/>
                <a:sym typeface="Trebuchet MS"/>
              </a:rPr>
              <a:t>3 años</a:t>
            </a:r>
            <a:endParaRPr/>
          </a:p>
        </p:txBody>
      </p:sp>
      <p:sp>
        <p:nvSpPr>
          <p:cNvPr id="289" name="Google Shape;289;p38"/>
          <p:cNvSpPr/>
          <p:nvPr/>
        </p:nvSpPr>
        <p:spPr>
          <a:xfrm>
            <a:off x="1278950" y="2329425"/>
            <a:ext cx="2529900" cy="360000"/>
          </a:xfrm>
          <a:prstGeom prst="chevron">
            <a:avLst>
              <a:gd name="adj" fmla="val 45569"/>
            </a:avLst>
          </a:prstGeom>
          <a:solidFill>
            <a:schemeClr val="dk2"/>
          </a:solidFill>
          <a:ln w="19050"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Font typeface="Arial"/>
              <a:buNone/>
            </a:pPr>
            <a:r>
              <a:rPr lang="es" sz="1100" b="1">
                <a:solidFill>
                  <a:srgbClr val="FFFFFF"/>
                </a:solidFill>
                <a:latin typeface="Trebuchet MS"/>
                <a:ea typeface="Trebuchet MS"/>
                <a:cs typeface="Trebuchet MS"/>
                <a:sym typeface="Trebuchet MS"/>
              </a:rPr>
              <a:t>Periodo Asistencial Obligatorio </a:t>
            </a:r>
            <a:endParaRPr sz="1100" b="1">
              <a:solidFill>
                <a:srgbClr val="FFFFFF"/>
              </a:solidFill>
              <a:latin typeface="Trebuchet MS"/>
              <a:ea typeface="Trebuchet MS"/>
              <a:cs typeface="Trebuchet MS"/>
              <a:sym typeface="Trebuchet MS"/>
            </a:endParaRPr>
          </a:p>
          <a:p>
            <a:pPr marL="0" lvl="0" indent="0" algn="ctr" rtl="0">
              <a:spcBef>
                <a:spcPts val="0"/>
              </a:spcBef>
              <a:spcAft>
                <a:spcPts val="0"/>
              </a:spcAft>
              <a:buClr>
                <a:schemeClr val="dk1"/>
              </a:buClr>
              <a:buFont typeface="Arial"/>
              <a:buNone/>
            </a:pPr>
            <a:r>
              <a:rPr lang="es" sz="1100" b="1">
                <a:solidFill>
                  <a:srgbClr val="FFFFFF"/>
                </a:solidFill>
                <a:latin typeface="Trebuchet MS"/>
                <a:ea typeface="Trebuchet MS"/>
                <a:cs typeface="Trebuchet MS"/>
                <a:sym typeface="Trebuchet MS"/>
              </a:rPr>
              <a:t>(PAO) </a:t>
            </a:r>
            <a:r>
              <a:rPr lang="es" sz="1100" b="1" i="1">
                <a:solidFill>
                  <a:srgbClr val="FFFFFF"/>
                </a:solidFill>
                <a:latin typeface="Trebuchet MS"/>
                <a:ea typeface="Trebuchet MS"/>
                <a:cs typeface="Trebuchet MS"/>
                <a:sym typeface="Trebuchet MS"/>
              </a:rPr>
              <a:t>(doble del tiempo)</a:t>
            </a:r>
            <a:endParaRPr sz="1100">
              <a:solidFill>
                <a:srgbClr val="FFFFFF"/>
              </a:solidFill>
            </a:endParaRPr>
          </a:p>
        </p:txBody>
      </p:sp>
      <p:sp>
        <p:nvSpPr>
          <p:cNvPr id="290" name="Google Shape;290;p38"/>
          <p:cNvSpPr/>
          <p:nvPr/>
        </p:nvSpPr>
        <p:spPr>
          <a:xfrm>
            <a:off x="1284900" y="1984350"/>
            <a:ext cx="1259700" cy="229200"/>
          </a:xfrm>
          <a:prstGeom prst="chevron">
            <a:avLst>
              <a:gd name="adj" fmla="val 56849"/>
            </a:avLst>
          </a:prstGeom>
          <a:solidFill>
            <a:srgbClr val="CCCCCC"/>
          </a:solidFill>
          <a:ln w="9525" cap="flat" cmpd="sng">
            <a:solidFill>
              <a:srgbClr val="253E9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b="1" i="1">
                <a:solidFill>
                  <a:schemeClr val="dk1"/>
                </a:solidFill>
                <a:latin typeface="Trebuchet MS"/>
                <a:ea typeface="Trebuchet MS"/>
                <a:cs typeface="Trebuchet MS"/>
                <a:sym typeface="Trebuchet MS"/>
              </a:rPr>
              <a:t>3 años</a:t>
            </a:r>
            <a:endParaRPr/>
          </a:p>
        </p:txBody>
      </p:sp>
      <p:sp>
        <p:nvSpPr>
          <p:cNvPr id="291" name="Google Shape;291;p38"/>
          <p:cNvSpPr/>
          <p:nvPr/>
        </p:nvSpPr>
        <p:spPr>
          <a:xfrm>
            <a:off x="196550" y="3246050"/>
            <a:ext cx="2397300" cy="360000"/>
          </a:xfrm>
          <a:prstGeom prst="homePlate">
            <a:avLst>
              <a:gd name="adj" fmla="val 45562"/>
            </a:avLst>
          </a:prstGeom>
          <a:solidFill>
            <a:schemeClr val="dk2"/>
          </a:solidFill>
          <a:ln w="19050"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s" sz="1100" b="1">
                <a:solidFill>
                  <a:srgbClr val="FFFFFF"/>
                </a:solidFill>
                <a:latin typeface="Trebuchet MS"/>
                <a:ea typeface="Trebuchet MS"/>
                <a:cs typeface="Trebuchet MS"/>
                <a:sym typeface="Trebuchet MS"/>
              </a:rPr>
              <a:t>Etapa</a:t>
            </a:r>
            <a:endParaRPr sz="1100" b="1">
              <a:solidFill>
                <a:srgbClr val="FFFFFF"/>
              </a:solidFill>
              <a:latin typeface="Trebuchet MS"/>
              <a:ea typeface="Trebuchet MS"/>
              <a:cs typeface="Trebuchet MS"/>
              <a:sym typeface="Trebuchet MS"/>
            </a:endParaRPr>
          </a:p>
          <a:p>
            <a:pPr marL="0" marR="0" lvl="0" indent="0" algn="ctr" rtl="0">
              <a:spcBef>
                <a:spcPts val="0"/>
              </a:spcBef>
              <a:spcAft>
                <a:spcPts val="0"/>
              </a:spcAft>
              <a:buNone/>
            </a:pPr>
            <a:r>
              <a:rPr lang="es" sz="1100" b="1">
                <a:solidFill>
                  <a:srgbClr val="FFFFFF"/>
                </a:solidFill>
                <a:latin typeface="Trebuchet MS"/>
                <a:ea typeface="Trebuchet MS"/>
                <a:cs typeface="Trebuchet MS"/>
                <a:sym typeface="Trebuchet MS"/>
              </a:rPr>
              <a:t>Destinación</a:t>
            </a:r>
            <a:endParaRPr sz="1100" b="1">
              <a:solidFill>
                <a:srgbClr val="FFFFFF"/>
              </a:solidFill>
              <a:latin typeface="Trebuchet MS"/>
              <a:ea typeface="Trebuchet MS"/>
              <a:cs typeface="Trebuchet MS"/>
              <a:sym typeface="Trebuchet MS"/>
            </a:endParaRPr>
          </a:p>
        </p:txBody>
      </p:sp>
      <p:sp>
        <p:nvSpPr>
          <p:cNvPr id="292" name="Google Shape;292;p38"/>
          <p:cNvSpPr/>
          <p:nvPr/>
        </p:nvSpPr>
        <p:spPr>
          <a:xfrm>
            <a:off x="2418775" y="3243825"/>
            <a:ext cx="1390200" cy="360000"/>
          </a:xfrm>
          <a:prstGeom prst="chevron">
            <a:avLst>
              <a:gd name="adj" fmla="val 45569"/>
            </a:avLst>
          </a:prstGeom>
          <a:solidFill>
            <a:schemeClr val="dk2"/>
          </a:solidFill>
          <a:ln w="19050"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100" b="1">
                <a:solidFill>
                  <a:srgbClr val="FFFFFF"/>
                </a:solidFill>
                <a:latin typeface="Trebuchet MS"/>
                <a:ea typeface="Trebuchet MS"/>
                <a:cs typeface="Trebuchet MS"/>
                <a:sym typeface="Trebuchet MS"/>
              </a:rPr>
              <a:t>Etapa Formación</a:t>
            </a:r>
            <a:endParaRPr sz="1100">
              <a:solidFill>
                <a:srgbClr val="FFFFFF"/>
              </a:solidFill>
            </a:endParaRPr>
          </a:p>
        </p:txBody>
      </p:sp>
      <p:sp>
        <p:nvSpPr>
          <p:cNvPr id="293" name="Google Shape;293;p38"/>
          <p:cNvSpPr/>
          <p:nvPr/>
        </p:nvSpPr>
        <p:spPr>
          <a:xfrm>
            <a:off x="3717350" y="3701025"/>
            <a:ext cx="1841400" cy="831600"/>
          </a:xfrm>
          <a:prstGeom prst="chevron">
            <a:avLst>
              <a:gd name="adj" fmla="val 17048"/>
            </a:avLst>
          </a:prstGeom>
          <a:solidFill>
            <a:schemeClr val="accent1"/>
          </a:solidFill>
          <a:ln w="19050"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b="1">
                <a:solidFill>
                  <a:srgbClr val="FFFFFF"/>
                </a:solidFill>
                <a:latin typeface="Trebuchet MS"/>
                <a:ea typeface="Trebuchet MS"/>
                <a:cs typeface="Trebuchet MS"/>
                <a:sym typeface="Trebuchet MS"/>
              </a:rPr>
              <a:t>EP 1</a:t>
            </a:r>
            <a:endParaRPr b="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s" sz="1100" b="1">
                <a:solidFill>
                  <a:srgbClr val="FFFFFF"/>
                </a:solidFill>
                <a:latin typeface="Trebuchet MS"/>
                <a:ea typeface="Trebuchet MS"/>
                <a:cs typeface="Trebuchet MS"/>
                <a:sym typeface="Trebuchet MS"/>
              </a:rPr>
              <a:t>6 años EP</a:t>
            </a:r>
            <a:endParaRPr sz="1100" b="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s" sz="1100" b="1">
                <a:solidFill>
                  <a:srgbClr val="FFFFFF"/>
                </a:solidFill>
                <a:latin typeface="Trebuchet MS"/>
                <a:ea typeface="Trebuchet MS"/>
                <a:cs typeface="Trebuchet MS"/>
                <a:sym typeface="Trebuchet MS"/>
              </a:rPr>
              <a:t>9 años antigüedad </a:t>
            </a:r>
            <a:endParaRPr sz="1100" b="1">
              <a:solidFill>
                <a:srgbClr val="FFFFFF"/>
              </a:solidFill>
              <a:latin typeface="Trebuchet MS"/>
              <a:ea typeface="Trebuchet MS"/>
              <a:cs typeface="Trebuchet MS"/>
              <a:sym typeface="Trebuchet MS"/>
            </a:endParaRPr>
          </a:p>
        </p:txBody>
      </p:sp>
      <p:sp>
        <p:nvSpPr>
          <p:cNvPr id="294" name="Google Shape;294;p38"/>
          <p:cNvSpPr/>
          <p:nvPr/>
        </p:nvSpPr>
        <p:spPr>
          <a:xfrm>
            <a:off x="5393750" y="3701025"/>
            <a:ext cx="1841400" cy="831600"/>
          </a:xfrm>
          <a:prstGeom prst="chevron">
            <a:avLst>
              <a:gd name="adj" fmla="val 17048"/>
            </a:avLst>
          </a:prstGeom>
          <a:solidFill>
            <a:schemeClr val="accent1"/>
          </a:solidFill>
          <a:ln w="19050"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b="1">
                <a:solidFill>
                  <a:srgbClr val="FFFFFF"/>
                </a:solidFill>
                <a:latin typeface="Trebuchet MS"/>
                <a:ea typeface="Trebuchet MS"/>
                <a:cs typeface="Trebuchet MS"/>
                <a:sym typeface="Trebuchet MS"/>
              </a:rPr>
              <a:t>EP 2 </a:t>
            </a:r>
            <a:endParaRPr b="1">
              <a:solidFill>
                <a:srgbClr val="FFFFFF"/>
              </a:solidFill>
              <a:latin typeface="Trebuchet MS"/>
              <a:ea typeface="Trebuchet MS"/>
              <a:cs typeface="Trebuchet MS"/>
              <a:sym typeface="Trebuchet MS"/>
            </a:endParaRPr>
          </a:p>
        </p:txBody>
      </p:sp>
      <p:sp>
        <p:nvSpPr>
          <p:cNvPr id="295" name="Google Shape;295;p38"/>
          <p:cNvSpPr/>
          <p:nvPr/>
        </p:nvSpPr>
        <p:spPr>
          <a:xfrm>
            <a:off x="7081850" y="3701025"/>
            <a:ext cx="1841400" cy="831600"/>
          </a:xfrm>
          <a:prstGeom prst="chevron">
            <a:avLst>
              <a:gd name="adj" fmla="val 17048"/>
            </a:avLst>
          </a:prstGeom>
          <a:solidFill>
            <a:schemeClr val="accent1"/>
          </a:solidFill>
          <a:ln w="19050"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b="1">
                <a:solidFill>
                  <a:srgbClr val="FFFFFF"/>
                </a:solidFill>
                <a:latin typeface="Trebuchet MS"/>
                <a:ea typeface="Trebuchet MS"/>
                <a:cs typeface="Trebuchet MS"/>
                <a:sym typeface="Trebuchet MS"/>
              </a:rPr>
              <a:t>EP 3 </a:t>
            </a:r>
            <a:endParaRPr b="1">
              <a:solidFill>
                <a:srgbClr val="FFFFFF"/>
              </a:solidFill>
              <a:latin typeface="Trebuchet MS"/>
              <a:ea typeface="Trebuchet MS"/>
              <a:cs typeface="Trebuchet MS"/>
              <a:sym typeface="Trebuchet MS"/>
            </a:endParaRPr>
          </a:p>
        </p:txBody>
      </p:sp>
      <p:sp>
        <p:nvSpPr>
          <p:cNvPr id="296" name="Google Shape;296;p38"/>
          <p:cNvSpPr/>
          <p:nvPr/>
        </p:nvSpPr>
        <p:spPr>
          <a:xfrm>
            <a:off x="4756975" y="2853500"/>
            <a:ext cx="1206000" cy="360000"/>
          </a:xfrm>
          <a:prstGeom prst="roundRect">
            <a:avLst>
              <a:gd name="adj" fmla="val 16667"/>
            </a:avLst>
          </a:prstGeom>
          <a:solidFill>
            <a:srgbClr val="FBC8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200" b="1"/>
              <a:t>Acreditación </a:t>
            </a:r>
            <a:endParaRPr sz="1200" b="1"/>
          </a:p>
        </p:txBody>
      </p:sp>
      <p:sp>
        <p:nvSpPr>
          <p:cNvPr id="297" name="Google Shape;297;p38"/>
          <p:cNvSpPr/>
          <p:nvPr/>
        </p:nvSpPr>
        <p:spPr>
          <a:xfrm>
            <a:off x="6433375" y="2853500"/>
            <a:ext cx="1206000" cy="360000"/>
          </a:xfrm>
          <a:prstGeom prst="roundRect">
            <a:avLst>
              <a:gd name="adj" fmla="val 16667"/>
            </a:avLst>
          </a:prstGeom>
          <a:solidFill>
            <a:srgbClr val="FBC8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200" b="1"/>
              <a:t>Acreditación </a:t>
            </a:r>
            <a:endParaRPr sz="1200" b="1"/>
          </a:p>
        </p:txBody>
      </p:sp>
      <p:sp>
        <p:nvSpPr>
          <p:cNvPr id="298" name="Google Shape;298;p38"/>
          <p:cNvSpPr/>
          <p:nvPr/>
        </p:nvSpPr>
        <p:spPr>
          <a:xfrm>
            <a:off x="5305325" y="3265263"/>
            <a:ext cx="175200" cy="384000"/>
          </a:xfrm>
          <a:prstGeom prst="downArrow">
            <a:avLst>
              <a:gd name="adj1" fmla="val 50000"/>
              <a:gd name="adj2" fmla="val 50000"/>
            </a:avLst>
          </a:prstGeom>
          <a:solidFill>
            <a:srgbClr val="FBC8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8"/>
          <p:cNvSpPr/>
          <p:nvPr/>
        </p:nvSpPr>
        <p:spPr>
          <a:xfrm>
            <a:off x="6976875" y="3265263"/>
            <a:ext cx="175200" cy="384000"/>
          </a:xfrm>
          <a:prstGeom prst="downArrow">
            <a:avLst>
              <a:gd name="adj1" fmla="val 50000"/>
              <a:gd name="adj2" fmla="val 50000"/>
            </a:avLst>
          </a:prstGeom>
          <a:solidFill>
            <a:srgbClr val="FBC8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0" name="Google Shape;300;p38" descr="indice.png"/>
          <p:cNvPicPr preferRelativeResize="0"/>
          <p:nvPr/>
        </p:nvPicPr>
        <p:blipFill rotWithShape="1">
          <a:blip r:embed="rId4">
            <a:alphaModFix/>
          </a:blip>
          <a:srcRect/>
          <a:stretch/>
        </p:blipFill>
        <p:spPr>
          <a:xfrm>
            <a:off x="-18300" y="890425"/>
            <a:ext cx="5026301" cy="292600"/>
          </a:xfrm>
          <a:prstGeom prst="rect">
            <a:avLst/>
          </a:prstGeom>
          <a:noFill/>
          <a:ln>
            <a:noFill/>
          </a:ln>
        </p:spPr>
      </p:pic>
      <p:sp>
        <p:nvSpPr>
          <p:cNvPr id="301" name="Google Shape;301;p38"/>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INGRESO CARRERA FUNCIONARIA</a:t>
            </a:r>
            <a:endParaRPr sz="1400" b="0" i="0" u="none" strike="noStrike" cap="none">
              <a:solidFill>
                <a:srgbClr val="000000"/>
              </a:solidFill>
              <a:latin typeface="Arial"/>
              <a:ea typeface="Arial"/>
              <a:cs typeface="Arial"/>
              <a:sym typeface="Arial"/>
            </a:endParaRPr>
          </a:p>
        </p:txBody>
      </p:sp>
      <p:sp>
        <p:nvSpPr>
          <p:cNvPr id="302" name="Google Shape;302;p38"/>
          <p:cNvSpPr/>
          <p:nvPr/>
        </p:nvSpPr>
        <p:spPr>
          <a:xfrm>
            <a:off x="3155700" y="4668025"/>
            <a:ext cx="1206000" cy="360000"/>
          </a:xfrm>
          <a:prstGeom prst="roundRect">
            <a:avLst>
              <a:gd name="adj" fmla="val 16667"/>
            </a:avLst>
          </a:prstGeom>
          <a:solidFill>
            <a:srgbClr val="FBC8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200" b="1"/>
              <a:t>Acreditación </a:t>
            </a:r>
            <a:endParaRPr sz="1200" b="1"/>
          </a:p>
        </p:txBody>
      </p:sp>
      <p:sp>
        <p:nvSpPr>
          <p:cNvPr id="303" name="Google Shape;303;p38"/>
          <p:cNvSpPr/>
          <p:nvPr/>
        </p:nvSpPr>
        <p:spPr>
          <a:xfrm rot="10800000">
            <a:off x="3671100" y="4177938"/>
            <a:ext cx="175200" cy="384000"/>
          </a:xfrm>
          <a:prstGeom prst="downArrow">
            <a:avLst>
              <a:gd name="adj1" fmla="val 50000"/>
              <a:gd name="adj2" fmla="val 50000"/>
            </a:avLst>
          </a:prstGeom>
          <a:solidFill>
            <a:srgbClr val="FBC8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39" descr="indice.png"/>
          <p:cNvPicPr preferRelativeResize="0"/>
          <p:nvPr/>
        </p:nvPicPr>
        <p:blipFill rotWithShape="1">
          <a:blip r:embed="rId3">
            <a:alphaModFix/>
          </a:blip>
          <a:srcRect/>
          <a:stretch/>
        </p:blipFill>
        <p:spPr>
          <a:xfrm>
            <a:off x="-18300" y="890425"/>
            <a:ext cx="5026301" cy="292600"/>
          </a:xfrm>
          <a:prstGeom prst="rect">
            <a:avLst/>
          </a:prstGeom>
          <a:noFill/>
          <a:ln>
            <a:noFill/>
          </a:ln>
        </p:spPr>
      </p:pic>
      <p:sp>
        <p:nvSpPr>
          <p:cNvPr id="309" name="Google Shape;309;p39"/>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 19664</a:t>
            </a:r>
            <a:endParaRPr sz="2400" b="1" i="0" u="none" strike="noStrike" cap="none">
              <a:solidFill>
                <a:srgbClr val="17365D"/>
              </a:solidFill>
              <a:latin typeface="Century Gothic"/>
              <a:ea typeface="Century Gothic"/>
              <a:cs typeface="Century Gothic"/>
              <a:sym typeface="Century Gothic"/>
            </a:endParaRPr>
          </a:p>
        </p:txBody>
      </p:sp>
      <p:sp>
        <p:nvSpPr>
          <p:cNvPr id="310" name="Google Shape;310;p39"/>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INGRESO CARRERA FUNCIONARIA</a:t>
            </a:r>
            <a:endParaRPr sz="1400" b="0" i="0" u="none" strike="noStrike" cap="none">
              <a:solidFill>
                <a:srgbClr val="000000"/>
              </a:solidFill>
              <a:latin typeface="Arial"/>
              <a:ea typeface="Arial"/>
              <a:cs typeface="Arial"/>
              <a:sym typeface="Arial"/>
            </a:endParaRPr>
          </a:p>
        </p:txBody>
      </p:sp>
      <p:sp>
        <p:nvSpPr>
          <p:cNvPr id="311" name="Google Shape;311;p39"/>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ETAPA DESTINACIÓN (MGZ)</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Dos formas de postular</a:t>
            </a:r>
            <a:endParaRPr sz="1600" b="1">
              <a:solidFill>
                <a:srgbClr val="3F3F3F"/>
              </a:solidFill>
              <a:latin typeface="Century Gothic"/>
              <a:ea typeface="Century Gothic"/>
              <a:cs typeface="Century Gothic"/>
              <a:sym typeface="Century Gothic"/>
            </a:endParaRPr>
          </a:p>
          <a:p>
            <a:pPr marL="457200" marR="0" lvl="0" indent="-330200" algn="just" rtl="0">
              <a:lnSpc>
                <a:spcPct val="100000"/>
              </a:lnSpc>
              <a:spcBef>
                <a:spcPts val="0"/>
              </a:spcBef>
              <a:spcAft>
                <a:spcPts val="0"/>
              </a:spcAft>
              <a:buClr>
                <a:srgbClr val="3F3F3F"/>
              </a:buClr>
              <a:buSzPts val="1600"/>
              <a:buFont typeface="Century Gothic"/>
              <a:buAutoNum type="arabicParenR"/>
            </a:pPr>
            <a:r>
              <a:rPr lang="es" sz="1600" b="1">
                <a:solidFill>
                  <a:srgbClr val="3F3F3F"/>
                </a:solidFill>
                <a:latin typeface="Century Gothic"/>
                <a:ea typeface="Century Gothic"/>
                <a:cs typeface="Century Gothic"/>
                <a:sym typeface="Century Gothic"/>
              </a:rPr>
              <a:t>Proceso de Oposición de Antecedentes, a lo menos una vez al año.</a:t>
            </a:r>
            <a:endParaRPr sz="1600" b="1">
              <a:solidFill>
                <a:srgbClr val="3F3F3F"/>
              </a:solidFill>
              <a:latin typeface="Century Gothic"/>
              <a:ea typeface="Century Gothic"/>
              <a:cs typeface="Century Gothic"/>
              <a:sym typeface="Century Gothic"/>
            </a:endParaRPr>
          </a:p>
          <a:p>
            <a:pPr marL="457200" marR="0" lvl="0" indent="-330200" algn="just" rtl="0">
              <a:lnSpc>
                <a:spcPct val="100000"/>
              </a:lnSpc>
              <a:spcBef>
                <a:spcPts val="0"/>
              </a:spcBef>
              <a:spcAft>
                <a:spcPts val="0"/>
              </a:spcAft>
              <a:buClr>
                <a:srgbClr val="3F3F3F"/>
              </a:buClr>
              <a:buSzPts val="1600"/>
              <a:buFont typeface="Century Gothic"/>
              <a:buAutoNum type="arabicParenR"/>
            </a:pPr>
            <a:r>
              <a:rPr lang="es" sz="1600" b="1">
                <a:solidFill>
                  <a:srgbClr val="3F3F3F"/>
                </a:solidFill>
                <a:latin typeface="Century Gothic"/>
                <a:ea typeface="Century Gothic"/>
                <a:cs typeface="Century Gothic"/>
                <a:sym typeface="Century Gothic"/>
              </a:rPr>
              <a:t>Excepcionalmente, Directores podrán contratar directamente profesionales en esta etapa, de forma transitoria y en razón de las necesidades del servicio. Tope: No más del 20% de la dotación</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p:txBody>
      </p:sp>
      <p:pic>
        <p:nvPicPr>
          <p:cNvPr id="312" name="Google Shape;312;p39"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313" name="Google Shape;313;p39"/>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40" descr="indice.png"/>
          <p:cNvPicPr preferRelativeResize="0"/>
          <p:nvPr/>
        </p:nvPicPr>
        <p:blipFill rotWithShape="1">
          <a:blip r:embed="rId3">
            <a:alphaModFix/>
          </a:blip>
          <a:srcRect/>
          <a:stretch/>
        </p:blipFill>
        <p:spPr>
          <a:xfrm>
            <a:off x="-18300" y="890425"/>
            <a:ext cx="5026301" cy="292600"/>
          </a:xfrm>
          <a:prstGeom prst="rect">
            <a:avLst/>
          </a:prstGeom>
          <a:noFill/>
          <a:ln>
            <a:noFill/>
          </a:ln>
        </p:spPr>
      </p:pic>
      <p:sp>
        <p:nvSpPr>
          <p:cNvPr id="319" name="Google Shape;319;p40"/>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 19664</a:t>
            </a:r>
            <a:endParaRPr sz="2400" b="1" i="0" u="none" strike="noStrike" cap="none">
              <a:solidFill>
                <a:srgbClr val="17365D"/>
              </a:solidFill>
              <a:latin typeface="Century Gothic"/>
              <a:ea typeface="Century Gothic"/>
              <a:cs typeface="Century Gothic"/>
              <a:sym typeface="Century Gothic"/>
            </a:endParaRPr>
          </a:p>
        </p:txBody>
      </p:sp>
      <p:sp>
        <p:nvSpPr>
          <p:cNvPr id="320" name="Google Shape;320;p40"/>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ETAPA FORMACIÓN</a:t>
            </a:r>
            <a:endParaRPr sz="1400" b="0" i="0" u="none" strike="noStrike" cap="none">
              <a:solidFill>
                <a:srgbClr val="000000"/>
              </a:solidFill>
              <a:latin typeface="Arial"/>
              <a:ea typeface="Arial"/>
              <a:cs typeface="Arial"/>
              <a:sym typeface="Arial"/>
            </a:endParaRPr>
          </a:p>
        </p:txBody>
      </p:sp>
      <p:sp>
        <p:nvSpPr>
          <p:cNvPr id="321" name="Google Shape;321;p40"/>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Ingreso por concurso directo y Atención Primaria</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	</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Pueden optar a programas de Becas de perfeccionamiento del Servicio de Salud o del Ministerio, sujeto a disponibilidad presupuestaria</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i="1">
                <a:solidFill>
                  <a:srgbClr val="3F3F3F"/>
                </a:solidFill>
                <a:latin typeface="Century Gothic"/>
                <a:ea typeface="Century Gothic"/>
                <a:cs typeface="Century Gothic"/>
                <a:sym typeface="Century Gothic"/>
              </a:rPr>
              <a:t>NOTA: Actualmente Concurso Especialidad Directas se realiza de forma centralizada por el Ministerio de Salud.</a:t>
            </a:r>
            <a:endParaRPr sz="1600" b="1" i="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p:txBody>
      </p:sp>
      <p:pic>
        <p:nvPicPr>
          <p:cNvPr id="322" name="Google Shape;322;p40"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323" name="Google Shape;323;p40"/>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41" descr="indice.png"/>
          <p:cNvPicPr preferRelativeResize="0"/>
          <p:nvPr/>
        </p:nvPicPr>
        <p:blipFill rotWithShape="1">
          <a:blip r:embed="rId3">
            <a:alphaModFix/>
          </a:blip>
          <a:srcRect/>
          <a:stretch/>
        </p:blipFill>
        <p:spPr>
          <a:xfrm>
            <a:off x="-18300" y="890425"/>
            <a:ext cx="5026301" cy="292600"/>
          </a:xfrm>
          <a:prstGeom prst="rect">
            <a:avLst/>
          </a:prstGeom>
          <a:noFill/>
          <a:ln>
            <a:noFill/>
          </a:ln>
        </p:spPr>
      </p:pic>
      <p:sp>
        <p:nvSpPr>
          <p:cNvPr id="329" name="Google Shape;329;p41"/>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 19664</a:t>
            </a:r>
            <a:endParaRPr sz="2400" b="1" i="0" u="none" strike="noStrike" cap="none">
              <a:solidFill>
                <a:srgbClr val="17365D"/>
              </a:solidFill>
              <a:latin typeface="Century Gothic"/>
              <a:ea typeface="Century Gothic"/>
              <a:cs typeface="Century Gothic"/>
              <a:sym typeface="Century Gothic"/>
            </a:endParaRPr>
          </a:p>
        </p:txBody>
      </p:sp>
      <p:sp>
        <p:nvSpPr>
          <p:cNvPr id="330" name="Google Shape;330;p41"/>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ETAPA PLANTA SUPERIOR</a:t>
            </a:r>
            <a:endParaRPr sz="1400" b="0" i="0" u="none" strike="noStrike" cap="none">
              <a:solidFill>
                <a:srgbClr val="000000"/>
              </a:solidFill>
              <a:latin typeface="Arial"/>
              <a:ea typeface="Arial"/>
              <a:cs typeface="Arial"/>
              <a:sym typeface="Arial"/>
            </a:endParaRPr>
          </a:p>
        </p:txBody>
      </p:sp>
      <p:sp>
        <p:nvSpPr>
          <p:cNvPr id="331" name="Google Shape;331;p41"/>
          <p:cNvSpPr txBox="1"/>
          <p:nvPr/>
        </p:nvSpPr>
        <p:spPr>
          <a:xfrm>
            <a:off x="348000" y="1225740"/>
            <a:ext cx="8472600" cy="3610200"/>
          </a:xfrm>
          <a:prstGeom prst="rect">
            <a:avLst/>
          </a:prstGeom>
          <a:noFill/>
          <a:ln>
            <a:noFill/>
          </a:ln>
        </p:spPr>
        <p:txBody>
          <a:bodyPr spcFirstLastPara="1" wrap="square" lIns="91425" tIns="45700" rIns="91425" bIns="45700" anchor="t" anchorCtr="0">
            <a:noAutofit/>
          </a:bodyPr>
          <a:lstStyle/>
          <a:p>
            <a:pPr marL="457200" marR="0" lvl="0" indent="-330200" algn="just" rtl="0">
              <a:lnSpc>
                <a:spcPct val="100000"/>
              </a:lnSpc>
              <a:spcBef>
                <a:spcPts val="0"/>
              </a:spcBef>
              <a:spcAft>
                <a:spcPts val="0"/>
              </a:spcAft>
              <a:buClr>
                <a:srgbClr val="3F3F3F"/>
              </a:buClr>
              <a:buSzPts val="1600"/>
              <a:buFont typeface="Century Gothic"/>
              <a:buChar char="●"/>
            </a:pPr>
            <a:r>
              <a:rPr lang="es" sz="1600" b="1">
                <a:solidFill>
                  <a:srgbClr val="3F3F3F"/>
                </a:solidFill>
                <a:latin typeface="Century Gothic"/>
                <a:ea typeface="Century Gothic"/>
                <a:cs typeface="Century Gothic"/>
                <a:sym typeface="Century Gothic"/>
              </a:rPr>
              <a:t>Conformada por 3 niveles</a:t>
            </a:r>
            <a:endParaRPr sz="1600" b="1">
              <a:solidFill>
                <a:srgbClr val="3F3F3F"/>
              </a:solidFill>
              <a:latin typeface="Century Gothic"/>
              <a:ea typeface="Century Gothic"/>
              <a:cs typeface="Century Gothic"/>
              <a:sym typeface="Century Gothic"/>
            </a:endParaRPr>
          </a:p>
          <a:p>
            <a:pPr marL="457200" marR="0" lvl="0" indent="-330200" algn="just" rtl="0">
              <a:lnSpc>
                <a:spcPct val="100000"/>
              </a:lnSpc>
              <a:spcBef>
                <a:spcPts val="0"/>
              </a:spcBef>
              <a:spcAft>
                <a:spcPts val="0"/>
              </a:spcAft>
              <a:buClr>
                <a:srgbClr val="3F3F3F"/>
              </a:buClr>
              <a:buSzPts val="1600"/>
              <a:buFont typeface="Century Gothic"/>
              <a:buChar char="●"/>
            </a:pPr>
            <a:r>
              <a:rPr lang="es" sz="1600" b="1">
                <a:solidFill>
                  <a:srgbClr val="3F3F3F"/>
                </a:solidFill>
                <a:latin typeface="Century Gothic"/>
                <a:ea typeface="Century Gothic"/>
                <a:cs typeface="Century Gothic"/>
                <a:sym typeface="Century Gothic"/>
              </a:rPr>
              <a:t>Se asocia a la percepción de Asignación de Experiencia Calificada</a:t>
            </a:r>
            <a:endParaRPr sz="1600" b="1">
              <a:solidFill>
                <a:srgbClr val="3F3F3F"/>
              </a:solidFill>
              <a:latin typeface="Century Gothic"/>
              <a:ea typeface="Century Gothic"/>
              <a:cs typeface="Century Gothic"/>
              <a:sym typeface="Century Gothic"/>
            </a:endParaRPr>
          </a:p>
          <a:p>
            <a:pPr marL="457200" marR="0" lvl="0" indent="-330200" algn="just" rtl="0">
              <a:lnSpc>
                <a:spcPct val="100000"/>
              </a:lnSpc>
              <a:spcBef>
                <a:spcPts val="0"/>
              </a:spcBef>
              <a:spcAft>
                <a:spcPts val="0"/>
              </a:spcAft>
              <a:buClr>
                <a:srgbClr val="3F3F3F"/>
              </a:buClr>
              <a:buSzPts val="1600"/>
              <a:buFont typeface="Century Gothic"/>
              <a:buChar char="●"/>
            </a:pPr>
            <a:r>
              <a:rPr lang="es" sz="1600" b="1">
                <a:solidFill>
                  <a:srgbClr val="3F3F3F"/>
                </a:solidFill>
                <a:latin typeface="Century Gothic"/>
                <a:ea typeface="Century Gothic"/>
                <a:cs typeface="Century Gothic"/>
                <a:sym typeface="Century Gothic"/>
              </a:rPr>
              <a:t>Se postula vía concurso público</a:t>
            </a:r>
            <a:endParaRPr sz="1600" b="1">
              <a:solidFill>
                <a:srgbClr val="3F3F3F"/>
              </a:solidFill>
              <a:latin typeface="Century Gothic"/>
              <a:ea typeface="Century Gothic"/>
              <a:cs typeface="Century Gothic"/>
              <a:sym typeface="Century Gothic"/>
            </a:endParaRPr>
          </a:p>
          <a:p>
            <a:pPr marL="457200" marR="0" lvl="0" indent="-330200" algn="just" rtl="0">
              <a:lnSpc>
                <a:spcPct val="100000"/>
              </a:lnSpc>
              <a:spcBef>
                <a:spcPts val="0"/>
              </a:spcBef>
              <a:spcAft>
                <a:spcPts val="0"/>
              </a:spcAft>
              <a:buClr>
                <a:srgbClr val="3F3F3F"/>
              </a:buClr>
              <a:buSzPts val="1600"/>
              <a:buFont typeface="Century Gothic"/>
              <a:buChar char="●"/>
            </a:pPr>
            <a:r>
              <a:rPr lang="es" sz="1600" b="1">
                <a:solidFill>
                  <a:srgbClr val="3F3F3F"/>
                </a:solidFill>
                <a:latin typeface="Century Gothic"/>
                <a:ea typeface="Century Gothic"/>
                <a:cs typeface="Century Gothic"/>
                <a:sym typeface="Century Gothic"/>
              </a:rPr>
              <a:t>Existe un reglamento de acreditación y cada servicio de salud cuenta con bases que regulan el concurso.</a:t>
            </a:r>
            <a:endParaRPr sz="1600" b="1">
              <a:solidFill>
                <a:srgbClr val="3F3F3F"/>
              </a:solidFill>
              <a:latin typeface="Century Gothic"/>
              <a:ea typeface="Century Gothic"/>
              <a:cs typeface="Century Gothic"/>
              <a:sym typeface="Century Gothic"/>
            </a:endParaRPr>
          </a:p>
          <a:p>
            <a:pPr marL="457200" marR="0" lvl="0" indent="-330200" algn="just" rtl="0">
              <a:lnSpc>
                <a:spcPct val="100000"/>
              </a:lnSpc>
              <a:spcBef>
                <a:spcPts val="0"/>
              </a:spcBef>
              <a:spcAft>
                <a:spcPts val="0"/>
              </a:spcAft>
              <a:buClr>
                <a:srgbClr val="3F3F3F"/>
              </a:buClr>
              <a:buSzPts val="1600"/>
              <a:buFont typeface="Century Gothic"/>
              <a:buChar char="●"/>
            </a:pPr>
            <a:r>
              <a:rPr lang="es" sz="1600" b="1">
                <a:solidFill>
                  <a:srgbClr val="3F3F3F"/>
                </a:solidFill>
                <a:latin typeface="Century Gothic"/>
                <a:ea typeface="Century Gothic"/>
                <a:cs typeface="Century Gothic"/>
                <a:sym typeface="Century Gothic"/>
              </a:rPr>
              <a:t>Participación de gremios en concurso (comisiones). Posibilidad de apelar</a:t>
            </a:r>
            <a:endParaRPr sz="1600" b="1">
              <a:solidFill>
                <a:srgbClr val="3F3F3F"/>
              </a:solidFill>
              <a:latin typeface="Century Gothic"/>
              <a:ea typeface="Century Gothic"/>
              <a:cs typeface="Century Gothic"/>
              <a:sym typeface="Century Gothic"/>
            </a:endParaRPr>
          </a:p>
          <a:p>
            <a:pPr marL="457200" marR="0" lvl="0" indent="-330200" algn="just" rtl="0">
              <a:lnSpc>
                <a:spcPct val="100000"/>
              </a:lnSpc>
              <a:spcBef>
                <a:spcPts val="0"/>
              </a:spcBef>
              <a:spcAft>
                <a:spcPts val="0"/>
              </a:spcAft>
              <a:buClr>
                <a:srgbClr val="3F3F3F"/>
              </a:buClr>
              <a:buSzPts val="1600"/>
              <a:buFont typeface="Century Gothic"/>
              <a:buChar char="●"/>
            </a:pPr>
            <a:r>
              <a:rPr lang="es" sz="1600" b="1">
                <a:solidFill>
                  <a:srgbClr val="3F3F3F"/>
                </a:solidFill>
                <a:latin typeface="Century Gothic"/>
                <a:ea typeface="Century Gothic"/>
                <a:cs typeface="Century Gothic"/>
                <a:sym typeface="Century Gothic"/>
              </a:rPr>
              <a:t>Nombramiento es como titular cargo de planta Nivel 1.</a:t>
            </a:r>
            <a:endParaRPr sz="1600" b="1">
              <a:solidFill>
                <a:srgbClr val="3F3F3F"/>
              </a:solidFill>
              <a:latin typeface="Century Gothic"/>
              <a:ea typeface="Century Gothic"/>
              <a:cs typeface="Century Gothic"/>
              <a:sym typeface="Century Gothic"/>
            </a:endParaRPr>
          </a:p>
          <a:p>
            <a:pPr marL="457200" marR="0" lvl="0" indent="-330200" algn="just" rtl="0">
              <a:lnSpc>
                <a:spcPct val="100000"/>
              </a:lnSpc>
              <a:spcBef>
                <a:spcPts val="0"/>
              </a:spcBef>
              <a:spcAft>
                <a:spcPts val="0"/>
              </a:spcAft>
              <a:buClr>
                <a:srgbClr val="3F3F3F"/>
              </a:buClr>
              <a:buSzPts val="1600"/>
              <a:buFont typeface="Century Gothic"/>
              <a:buChar char="●"/>
            </a:pPr>
            <a:r>
              <a:rPr lang="es" sz="1600" b="1">
                <a:solidFill>
                  <a:srgbClr val="3F3F3F"/>
                </a:solidFill>
                <a:latin typeface="Century Gothic"/>
                <a:ea typeface="Century Gothic"/>
                <a:cs typeface="Century Gothic"/>
                <a:sym typeface="Century Gothic"/>
              </a:rPr>
              <a:t>Excepcionalmente se puede llamar a cargos vacantes de otro nivel.</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PLANTA “ASIMILADO”</a:t>
            </a:r>
            <a:endParaRPr sz="1600" b="1">
              <a:solidFill>
                <a:srgbClr val="3F3F3F"/>
              </a:solidFill>
              <a:latin typeface="Century Gothic"/>
              <a:ea typeface="Century Gothic"/>
              <a:cs typeface="Century Gothic"/>
              <a:sym typeface="Century Gothic"/>
            </a:endParaRPr>
          </a:p>
          <a:p>
            <a:pPr marL="457200" marR="0" lvl="0" indent="-330200" algn="just" rtl="0">
              <a:lnSpc>
                <a:spcPct val="100000"/>
              </a:lnSpc>
              <a:spcBef>
                <a:spcPts val="0"/>
              </a:spcBef>
              <a:spcAft>
                <a:spcPts val="0"/>
              </a:spcAft>
              <a:buClr>
                <a:srgbClr val="3F3F3F"/>
              </a:buClr>
              <a:buSzPts val="1600"/>
              <a:buFont typeface="Century Gothic"/>
              <a:buChar char="●"/>
            </a:pPr>
            <a:r>
              <a:rPr lang="es" sz="1600" b="1">
                <a:solidFill>
                  <a:srgbClr val="3F3F3F"/>
                </a:solidFill>
                <a:latin typeface="Century Gothic"/>
                <a:ea typeface="Century Gothic"/>
                <a:cs typeface="Century Gothic"/>
                <a:sym typeface="Century Gothic"/>
              </a:rPr>
              <a:t>Directores de Servicios pueden contratar personal para cargos de Nivel 1 </a:t>
            </a:r>
            <a:endParaRPr sz="1600" b="1">
              <a:solidFill>
                <a:srgbClr val="3F3F3F"/>
              </a:solidFill>
              <a:latin typeface="Century Gothic"/>
              <a:ea typeface="Century Gothic"/>
              <a:cs typeface="Century Gothic"/>
              <a:sym typeface="Century Gothic"/>
            </a:endParaRPr>
          </a:p>
          <a:p>
            <a:pPr marL="457200" marR="0" lvl="0" indent="-330200" algn="just" rtl="0">
              <a:lnSpc>
                <a:spcPct val="100000"/>
              </a:lnSpc>
              <a:spcBef>
                <a:spcPts val="0"/>
              </a:spcBef>
              <a:spcAft>
                <a:spcPts val="0"/>
              </a:spcAft>
              <a:buClr>
                <a:srgbClr val="3F3F3F"/>
              </a:buClr>
              <a:buSzPts val="1600"/>
              <a:buFont typeface="Century Gothic"/>
              <a:buChar char="●"/>
            </a:pPr>
            <a:r>
              <a:rPr lang="es" sz="1600" b="1">
                <a:solidFill>
                  <a:srgbClr val="3F3F3F"/>
                </a:solidFill>
                <a:latin typeface="Century Gothic"/>
                <a:ea typeface="Century Gothic"/>
                <a:cs typeface="Century Gothic"/>
                <a:sym typeface="Century Gothic"/>
              </a:rPr>
              <a:t>Deben tener más de 6 años de ejercicios profesional </a:t>
            </a:r>
            <a:endParaRPr sz="1600" b="1">
              <a:solidFill>
                <a:srgbClr val="3F3F3F"/>
              </a:solidFill>
              <a:latin typeface="Century Gothic"/>
              <a:ea typeface="Century Gothic"/>
              <a:cs typeface="Century Gothic"/>
              <a:sym typeface="Century Gothic"/>
            </a:endParaRPr>
          </a:p>
          <a:p>
            <a:pPr marL="457200" marR="0" lvl="0" indent="-330200" algn="just" rtl="0">
              <a:lnSpc>
                <a:spcPct val="100000"/>
              </a:lnSpc>
              <a:spcBef>
                <a:spcPts val="0"/>
              </a:spcBef>
              <a:spcAft>
                <a:spcPts val="0"/>
              </a:spcAft>
              <a:buClr>
                <a:srgbClr val="3F3F3F"/>
              </a:buClr>
              <a:buSzPts val="1600"/>
              <a:buFont typeface="Century Gothic"/>
              <a:buChar char="●"/>
            </a:pPr>
            <a:r>
              <a:rPr lang="es" sz="1600" b="1">
                <a:solidFill>
                  <a:srgbClr val="3F3F3F"/>
                </a:solidFill>
                <a:latin typeface="Century Gothic"/>
                <a:ea typeface="Century Gothic"/>
                <a:cs typeface="Century Gothic"/>
                <a:sym typeface="Century Gothic"/>
              </a:rPr>
              <a:t>Obligación de difundir públicamente concurso</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p:txBody>
      </p:sp>
      <p:pic>
        <p:nvPicPr>
          <p:cNvPr id="332" name="Google Shape;332;p41"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333" name="Google Shape;333;p41"/>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42" descr="indice.png"/>
          <p:cNvPicPr preferRelativeResize="0"/>
          <p:nvPr/>
        </p:nvPicPr>
        <p:blipFill rotWithShape="1">
          <a:blip r:embed="rId3">
            <a:alphaModFix/>
          </a:blip>
          <a:srcRect/>
          <a:stretch/>
        </p:blipFill>
        <p:spPr>
          <a:xfrm>
            <a:off x="-18300" y="890425"/>
            <a:ext cx="2799123" cy="292600"/>
          </a:xfrm>
          <a:prstGeom prst="rect">
            <a:avLst/>
          </a:prstGeom>
          <a:noFill/>
          <a:ln>
            <a:noFill/>
          </a:ln>
        </p:spPr>
      </p:pic>
      <p:sp>
        <p:nvSpPr>
          <p:cNvPr id="339" name="Google Shape;339;p42"/>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340" name="Google Shape;340;p42"/>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ACREDITACIÓN ¿Cuándo se acredita?</a:t>
            </a:r>
            <a:endParaRPr sz="1400" b="0" i="0" u="none" strike="noStrike" cap="none">
              <a:solidFill>
                <a:srgbClr val="000000"/>
              </a:solidFill>
              <a:latin typeface="Arial"/>
              <a:ea typeface="Arial"/>
              <a:cs typeface="Arial"/>
              <a:sym typeface="Arial"/>
            </a:endParaRPr>
          </a:p>
        </p:txBody>
      </p:sp>
      <p:sp>
        <p:nvSpPr>
          <p:cNvPr id="341" name="Google Shape;341;p42"/>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Durante el </a:t>
            </a:r>
            <a:r>
              <a:rPr lang="es" sz="1600" b="1">
                <a:solidFill>
                  <a:srgbClr val="3F3F3F"/>
                </a:solidFill>
                <a:latin typeface="Century Gothic"/>
                <a:ea typeface="Century Gothic"/>
                <a:cs typeface="Century Gothic"/>
                <a:sym typeface="Century Gothic"/>
              </a:rPr>
              <a:t>curso del noveno año de permanencia en un cargo de planta</a:t>
            </a:r>
            <a:r>
              <a:rPr lang="es" sz="1600">
                <a:solidFill>
                  <a:srgbClr val="3F3F3F"/>
                </a:solidFill>
                <a:latin typeface="Century Gothic"/>
                <a:ea typeface="Century Gothic"/>
                <a:cs typeface="Century Gothic"/>
                <a:sym typeface="Century Gothic"/>
              </a:rPr>
              <a:t>, en los </a:t>
            </a:r>
            <a:r>
              <a:rPr lang="es" sz="1600" b="1">
                <a:solidFill>
                  <a:srgbClr val="3F3F3F"/>
                </a:solidFill>
                <a:latin typeface="Century Gothic"/>
                <a:ea typeface="Century Gothic"/>
                <a:cs typeface="Century Gothic"/>
                <a:sym typeface="Century Gothic"/>
              </a:rPr>
              <a:t>Niveles I y II</a:t>
            </a:r>
            <a:r>
              <a:rPr lang="es" sz="1600">
                <a:solidFill>
                  <a:srgbClr val="3F3F3F"/>
                </a:solidFill>
                <a:latin typeface="Century Gothic"/>
                <a:ea typeface="Century Gothic"/>
                <a:cs typeface="Century Gothic"/>
                <a:sym typeface="Century Gothic"/>
              </a:rPr>
              <a:t> de la Etapa de Planta Superior, los profesionales </a:t>
            </a:r>
            <a:r>
              <a:rPr lang="es" sz="1600" b="1">
                <a:solidFill>
                  <a:srgbClr val="3F3F3F"/>
                </a:solidFill>
                <a:latin typeface="Century Gothic"/>
                <a:ea typeface="Century Gothic"/>
                <a:cs typeface="Century Gothic"/>
                <a:sym typeface="Century Gothic"/>
              </a:rPr>
              <a:t>estarán obligados</a:t>
            </a:r>
            <a:r>
              <a:rPr lang="es" sz="1600">
                <a:solidFill>
                  <a:srgbClr val="3F3F3F"/>
                </a:solidFill>
                <a:latin typeface="Century Gothic"/>
                <a:ea typeface="Century Gothic"/>
                <a:cs typeface="Century Gothic"/>
                <a:sym typeface="Century Gothic"/>
              </a:rPr>
              <a:t> a presentar sus antecedentes para acreditación. </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Si se tiene más de un cargo ley 19.664:</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Se deberá presentar sus antecedentes para acreditarse respecto de cada uno de ellos, en la oportunidad que corresponda.</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Sanción por no postulación:</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La no presentación de los antecedentes para la acreditación, cuando corresponda hacerlo, hará incurrir a los profesionales a que se refiere este artículo, en la </a:t>
            </a:r>
            <a:r>
              <a:rPr lang="es" sz="1600" b="1">
                <a:solidFill>
                  <a:srgbClr val="3F3F3F"/>
                </a:solidFill>
                <a:latin typeface="Century Gothic"/>
                <a:ea typeface="Century Gothic"/>
                <a:cs typeface="Century Gothic"/>
                <a:sym typeface="Century Gothic"/>
              </a:rPr>
              <a:t>pérdida de requisitos para continuar ejerciendo el empleo y se le pondrá término a su contrato dentro de los quince días hábiles siguientes</a:t>
            </a:r>
            <a:r>
              <a:rPr lang="es" sz="1600">
                <a:solidFill>
                  <a:srgbClr val="3F3F3F"/>
                </a:solidFill>
                <a:latin typeface="Century Gothic"/>
                <a:ea typeface="Century Gothic"/>
                <a:cs typeface="Century Gothic"/>
                <a:sym typeface="Century Gothic"/>
              </a:rPr>
              <a:t> a la fecha en que debió someterse a la acreditación.</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p:txBody>
      </p:sp>
      <p:pic>
        <p:nvPicPr>
          <p:cNvPr id="342" name="Google Shape;342;p42"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343" name="Google Shape;343;p42"/>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43" descr="indice.png"/>
          <p:cNvPicPr preferRelativeResize="0"/>
          <p:nvPr/>
        </p:nvPicPr>
        <p:blipFill rotWithShape="1">
          <a:blip r:embed="rId3">
            <a:alphaModFix/>
          </a:blip>
          <a:srcRect/>
          <a:stretch/>
        </p:blipFill>
        <p:spPr>
          <a:xfrm>
            <a:off x="-18300" y="890425"/>
            <a:ext cx="3754100" cy="292600"/>
          </a:xfrm>
          <a:prstGeom prst="rect">
            <a:avLst/>
          </a:prstGeom>
          <a:noFill/>
          <a:ln>
            <a:noFill/>
          </a:ln>
        </p:spPr>
      </p:pic>
      <p:sp>
        <p:nvSpPr>
          <p:cNvPr id="349" name="Google Shape;349;p43"/>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350" name="Google Shape;350;p43"/>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ACREDITACIÓN Nómina</a:t>
            </a:r>
            <a:endParaRPr sz="1400" b="0" i="0" u="none" strike="noStrike" cap="none">
              <a:solidFill>
                <a:srgbClr val="000000"/>
              </a:solidFill>
              <a:latin typeface="Arial"/>
              <a:ea typeface="Arial"/>
              <a:cs typeface="Arial"/>
              <a:sym typeface="Arial"/>
            </a:endParaRPr>
          </a:p>
        </p:txBody>
      </p:sp>
      <p:sp>
        <p:nvSpPr>
          <p:cNvPr id="351" name="Google Shape;351;p43"/>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A más tardar durante la </a:t>
            </a:r>
            <a:r>
              <a:rPr lang="es" sz="1600" b="1">
                <a:solidFill>
                  <a:srgbClr val="3F3F3F"/>
                </a:solidFill>
                <a:latin typeface="Century Gothic"/>
                <a:ea typeface="Century Gothic"/>
                <a:cs typeface="Century Gothic"/>
                <a:sym typeface="Century Gothic"/>
              </a:rPr>
              <a:t>primera quincena del mes de marzo</a:t>
            </a:r>
            <a:r>
              <a:rPr lang="es" sz="1600">
                <a:solidFill>
                  <a:srgbClr val="3F3F3F"/>
                </a:solidFill>
                <a:latin typeface="Century Gothic"/>
                <a:ea typeface="Century Gothic"/>
                <a:cs typeface="Century Gothic"/>
                <a:sym typeface="Century Gothic"/>
              </a:rPr>
              <a:t> de cada año, el </a:t>
            </a:r>
            <a:r>
              <a:rPr lang="es" sz="1600" b="1">
                <a:solidFill>
                  <a:srgbClr val="3F3F3F"/>
                </a:solidFill>
                <a:latin typeface="Century Gothic"/>
                <a:ea typeface="Century Gothic"/>
                <a:cs typeface="Century Gothic"/>
                <a:sym typeface="Century Gothic"/>
              </a:rPr>
              <a:t>Subdirector Médico del Servicio de Salud</a:t>
            </a:r>
            <a:r>
              <a:rPr lang="es" sz="1600">
                <a:solidFill>
                  <a:srgbClr val="3F3F3F"/>
                </a:solidFill>
                <a:latin typeface="Century Gothic"/>
                <a:ea typeface="Century Gothic"/>
                <a:cs typeface="Century Gothic"/>
                <a:sym typeface="Century Gothic"/>
              </a:rPr>
              <a:t> dispondrá la </a:t>
            </a:r>
            <a:r>
              <a:rPr lang="es" sz="1600" b="1">
                <a:solidFill>
                  <a:srgbClr val="3F3F3F"/>
                </a:solidFill>
                <a:latin typeface="Century Gothic"/>
                <a:ea typeface="Century Gothic"/>
                <a:cs typeface="Century Gothic"/>
                <a:sym typeface="Century Gothic"/>
              </a:rPr>
              <a:t>confección de la nómina</a:t>
            </a:r>
            <a:r>
              <a:rPr lang="es" sz="1600">
                <a:solidFill>
                  <a:srgbClr val="3F3F3F"/>
                </a:solidFill>
                <a:latin typeface="Century Gothic"/>
                <a:ea typeface="Century Gothic"/>
                <a:cs typeface="Century Gothic"/>
                <a:sym typeface="Century Gothic"/>
              </a:rPr>
              <a:t> de todos los profesionales funcionarios titulares de los </a:t>
            </a:r>
            <a:r>
              <a:rPr lang="es" sz="1600" b="1">
                <a:solidFill>
                  <a:srgbClr val="3F3F3F"/>
                </a:solidFill>
                <a:latin typeface="Century Gothic"/>
                <a:ea typeface="Century Gothic"/>
                <a:cs typeface="Century Gothic"/>
                <a:sym typeface="Century Gothic"/>
              </a:rPr>
              <a:t>Niveles I y II</a:t>
            </a:r>
            <a:r>
              <a:rPr lang="es" sz="1600">
                <a:solidFill>
                  <a:srgbClr val="3F3F3F"/>
                </a:solidFill>
                <a:latin typeface="Century Gothic"/>
                <a:ea typeface="Century Gothic"/>
                <a:cs typeface="Century Gothic"/>
                <a:sym typeface="Century Gothic"/>
              </a:rPr>
              <a:t> que al </a:t>
            </a:r>
            <a:r>
              <a:rPr lang="es" sz="1600" b="1">
                <a:solidFill>
                  <a:srgbClr val="3F3F3F"/>
                </a:solidFill>
                <a:latin typeface="Century Gothic"/>
                <a:ea typeface="Century Gothic"/>
                <a:cs typeface="Century Gothic"/>
                <a:sym typeface="Century Gothic"/>
              </a:rPr>
              <a:t>1° de mayo del mismo año les corresponda presentar sus antecedentes</a:t>
            </a:r>
            <a:r>
              <a:rPr lang="es" sz="1600">
                <a:solidFill>
                  <a:srgbClr val="3F3F3F"/>
                </a:solidFill>
                <a:latin typeface="Century Gothic"/>
                <a:ea typeface="Century Gothic"/>
                <a:cs typeface="Century Gothic"/>
                <a:sym typeface="Century Gothic"/>
              </a:rPr>
              <a:t> para acreditación.</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Se debe incluir aquellos cargos que, </a:t>
            </a:r>
            <a:r>
              <a:rPr lang="es" sz="1600" b="1">
                <a:solidFill>
                  <a:srgbClr val="3F3F3F"/>
                </a:solidFill>
                <a:latin typeface="Century Gothic"/>
                <a:ea typeface="Century Gothic"/>
                <a:cs typeface="Century Gothic"/>
                <a:sym typeface="Century Gothic"/>
              </a:rPr>
              <a:t>no habiendo acreditado satisfactoriamente sus titulares</a:t>
            </a:r>
            <a:r>
              <a:rPr lang="es" sz="1600">
                <a:solidFill>
                  <a:srgbClr val="3F3F3F"/>
                </a:solidFill>
                <a:latin typeface="Century Gothic"/>
                <a:ea typeface="Century Gothic"/>
                <a:cs typeface="Century Gothic"/>
                <a:sym typeface="Century Gothic"/>
              </a:rPr>
              <a:t> en el o los años anteriores, deban volver a presentar sus antecedentes para acreditación</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Asimismo, se consignarán los cargos de los </a:t>
            </a:r>
            <a:r>
              <a:rPr lang="es" sz="1600" b="1">
                <a:solidFill>
                  <a:srgbClr val="3F3F3F"/>
                </a:solidFill>
                <a:latin typeface="Century Gothic"/>
                <a:ea typeface="Century Gothic"/>
                <a:cs typeface="Century Gothic"/>
                <a:sym typeface="Century Gothic"/>
              </a:rPr>
              <a:t>profesionales a contrata</a:t>
            </a:r>
            <a:r>
              <a:rPr lang="es" sz="1600">
                <a:solidFill>
                  <a:srgbClr val="3F3F3F"/>
                </a:solidFill>
                <a:latin typeface="Century Gothic"/>
                <a:ea typeface="Century Gothic"/>
                <a:cs typeface="Century Gothic"/>
                <a:sym typeface="Century Gothic"/>
              </a:rPr>
              <a:t> que, de conformidad a lo prevenido en el </a:t>
            </a:r>
            <a:r>
              <a:rPr lang="es" sz="1600" b="1">
                <a:solidFill>
                  <a:srgbClr val="3F3F3F"/>
                </a:solidFill>
                <a:latin typeface="Century Gothic"/>
                <a:ea typeface="Century Gothic"/>
                <a:cs typeface="Century Gothic"/>
                <a:sym typeface="Century Gothic"/>
              </a:rPr>
              <a:t>inciso segundo del artículo 21</a:t>
            </a:r>
            <a:r>
              <a:rPr lang="es" sz="1600">
                <a:solidFill>
                  <a:srgbClr val="3F3F3F"/>
                </a:solidFill>
                <a:latin typeface="Century Gothic"/>
                <a:ea typeface="Century Gothic"/>
                <a:cs typeface="Century Gothic"/>
                <a:sym typeface="Century Gothic"/>
              </a:rPr>
              <a:t> de la ley, deban presentar sus antecedentes a acreditación </a:t>
            </a:r>
            <a:r>
              <a:rPr lang="es" sz="1600" b="1">
                <a:solidFill>
                  <a:srgbClr val="3F3F3F"/>
                </a:solidFill>
                <a:latin typeface="Century Gothic"/>
                <a:ea typeface="Century Gothic"/>
                <a:cs typeface="Century Gothic"/>
                <a:sym typeface="Century Gothic"/>
              </a:rPr>
              <a:t>y aquellos que postulen a acreditación de </a:t>
            </a:r>
            <a:r>
              <a:rPr lang="es" sz="1600" b="1">
                <a:solidFill>
                  <a:srgbClr val="3F3F3F"/>
                </a:solidFill>
                <a:highlight>
                  <a:srgbClr val="FFF2CC"/>
                </a:highlight>
                <a:latin typeface="Century Gothic"/>
                <a:ea typeface="Century Gothic"/>
                <a:cs typeface="Century Gothic"/>
                <a:sym typeface="Century Gothic"/>
              </a:rPr>
              <a:t>excelencia</a:t>
            </a:r>
            <a:r>
              <a:rPr lang="es" sz="1600">
                <a:solidFill>
                  <a:srgbClr val="3F3F3F"/>
                </a:solidFill>
                <a:latin typeface="Century Gothic"/>
                <a:ea typeface="Century Gothic"/>
                <a:cs typeface="Century Gothic"/>
                <a:sym typeface="Century Gothic"/>
              </a:rPr>
              <a:t>, los cuales podrán manifestar su voluntad en ese sentido a más tardar el </a:t>
            </a:r>
            <a:r>
              <a:rPr lang="es" sz="1600" b="1">
                <a:solidFill>
                  <a:srgbClr val="3F3F3F"/>
                </a:solidFill>
                <a:latin typeface="Century Gothic"/>
                <a:ea typeface="Century Gothic"/>
                <a:cs typeface="Century Gothic"/>
                <a:sym typeface="Century Gothic"/>
              </a:rPr>
              <a:t>28 de febrero</a:t>
            </a:r>
            <a:r>
              <a:rPr lang="es" sz="1600">
                <a:solidFill>
                  <a:srgbClr val="3F3F3F"/>
                </a:solidFill>
                <a:latin typeface="Century Gothic"/>
                <a:ea typeface="Century Gothic"/>
                <a:cs typeface="Century Gothic"/>
                <a:sym typeface="Century Gothic"/>
              </a:rPr>
              <a:t>.</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p:txBody>
      </p:sp>
      <p:pic>
        <p:nvPicPr>
          <p:cNvPr id="352" name="Google Shape;352;p43"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353" name="Google Shape;353;p43"/>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6" descr="ppt01.png"/>
          <p:cNvPicPr preferRelativeResize="0"/>
          <p:nvPr/>
        </p:nvPicPr>
        <p:blipFill rotWithShape="1">
          <a:blip r:embed="rId3">
            <a:alphaModFix/>
          </a:blip>
          <a:srcRect/>
          <a:stretch/>
        </p:blipFill>
        <p:spPr>
          <a:xfrm>
            <a:off x="251525" y="1347148"/>
            <a:ext cx="4896658" cy="504854"/>
          </a:xfrm>
          <a:prstGeom prst="rect">
            <a:avLst/>
          </a:prstGeom>
          <a:noFill/>
          <a:ln>
            <a:noFill/>
          </a:ln>
        </p:spPr>
      </p:pic>
      <p:pic>
        <p:nvPicPr>
          <p:cNvPr id="137" name="Google Shape;137;p26" descr="ppt02.png"/>
          <p:cNvPicPr preferRelativeResize="0"/>
          <p:nvPr/>
        </p:nvPicPr>
        <p:blipFill rotWithShape="1">
          <a:blip r:embed="rId4">
            <a:alphaModFix/>
          </a:blip>
          <a:srcRect/>
          <a:stretch/>
        </p:blipFill>
        <p:spPr>
          <a:xfrm>
            <a:off x="251525" y="2932357"/>
            <a:ext cx="4896657" cy="504854"/>
          </a:xfrm>
          <a:prstGeom prst="rect">
            <a:avLst/>
          </a:prstGeom>
          <a:noFill/>
          <a:ln>
            <a:noFill/>
          </a:ln>
        </p:spPr>
      </p:pic>
      <p:pic>
        <p:nvPicPr>
          <p:cNvPr id="138" name="Google Shape;138;p26" descr="ppt01.png"/>
          <p:cNvPicPr preferRelativeResize="0"/>
          <p:nvPr/>
        </p:nvPicPr>
        <p:blipFill rotWithShape="1">
          <a:blip r:embed="rId3">
            <a:alphaModFix/>
          </a:blip>
          <a:srcRect/>
          <a:stretch/>
        </p:blipFill>
        <p:spPr>
          <a:xfrm>
            <a:off x="-36512" y="267494"/>
            <a:ext cx="6976883" cy="719329"/>
          </a:xfrm>
          <a:prstGeom prst="rect">
            <a:avLst/>
          </a:prstGeom>
          <a:noFill/>
          <a:ln>
            <a:noFill/>
          </a:ln>
        </p:spPr>
      </p:pic>
      <p:sp>
        <p:nvSpPr>
          <p:cNvPr id="139" name="Google Shape;139;p26"/>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i="0" u="none" strike="noStrike" cap="none">
                <a:solidFill>
                  <a:srgbClr val="17365D"/>
                </a:solidFill>
                <a:latin typeface="Century Gothic"/>
                <a:ea typeface="Century Gothic"/>
                <a:cs typeface="Century Gothic"/>
                <a:sym typeface="Century Gothic"/>
              </a:rPr>
              <a:t>Índice de contenidos</a:t>
            </a:r>
            <a:endParaRPr sz="2400" b="1" i="0" u="none" strike="noStrike" cap="none">
              <a:solidFill>
                <a:srgbClr val="17365D"/>
              </a:solidFill>
              <a:latin typeface="Century Gothic"/>
              <a:ea typeface="Century Gothic"/>
              <a:cs typeface="Century Gothic"/>
              <a:sym typeface="Century Gothic"/>
            </a:endParaRPr>
          </a:p>
        </p:txBody>
      </p:sp>
      <p:sp>
        <p:nvSpPr>
          <p:cNvPr id="140" name="Google Shape;140;p26"/>
          <p:cNvSpPr txBox="1"/>
          <p:nvPr/>
        </p:nvSpPr>
        <p:spPr>
          <a:xfrm>
            <a:off x="827584" y="1347614"/>
            <a:ext cx="504000" cy="36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r>
              <a:rPr lang="es" sz="1800" b="1" i="0" u="none" strike="noStrike" cap="none">
                <a:solidFill>
                  <a:schemeClr val="lt1"/>
                </a:solidFill>
                <a:latin typeface="Century Gothic"/>
                <a:ea typeface="Century Gothic"/>
                <a:cs typeface="Century Gothic"/>
                <a:sym typeface="Century Gothic"/>
              </a:rPr>
              <a:t>1</a:t>
            </a:r>
            <a:endParaRPr sz="1800" b="1" i="0" u="none" strike="noStrike" cap="none">
              <a:solidFill>
                <a:schemeClr val="lt1"/>
              </a:solidFill>
              <a:latin typeface="Century Gothic"/>
              <a:ea typeface="Century Gothic"/>
              <a:cs typeface="Century Gothic"/>
              <a:sym typeface="Century Gothic"/>
            </a:endParaRPr>
          </a:p>
        </p:txBody>
      </p:sp>
      <p:sp>
        <p:nvSpPr>
          <p:cNvPr id="141" name="Google Shape;141;p26"/>
          <p:cNvSpPr txBox="1"/>
          <p:nvPr/>
        </p:nvSpPr>
        <p:spPr>
          <a:xfrm>
            <a:off x="1763700" y="1419650"/>
            <a:ext cx="7056900" cy="140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600"/>
              <a:buFont typeface="Century Gothic"/>
              <a:buNone/>
            </a:pPr>
            <a:r>
              <a:rPr lang="es" b="1">
                <a:solidFill>
                  <a:srgbClr val="3F3F3F"/>
                </a:solidFill>
                <a:latin typeface="Century Gothic"/>
                <a:ea typeface="Century Gothic"/>
                <a:cs typeface="Century Gothic"/>
                <a:sym typeface="Century Gothic"/>
              </a:rPr>
              <a:t>INTRODUCCIÓN AL TRABAJO MÉDICO</a:t>
            </a:r>
            <a:endParaRPr b="1">
              <a:solidFill>
                <a:srgbClr val="3F3F3F"/>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rgbClr val="595959"/>
              </a:buClr>
              <a:buSzPts val="1400"/>
              <a:buFont typeface="Century Gothic"/>
              <a:buAutoNum type="alphaUcPeriod"/>
            </a:pPr>
            <a:r>
              <a:rPr lang="es">
                <a:solidFill>
                  <a:srgbClr val="595959"/>
                </a:solidFill>
                <a:latin typeface="Century Gothic"/>
                <a:ea typeface="Century Gothic"/>
                <a:cs typeface="Century Gothic"/>
                <a:sym typeface="Century Gothic"/>
              </a:rPr>
              <a:t>FORMAS DE VINCULACIÓN LABORAL</a:t>
            </a:r>
            <a:endParaRPr>
              <a:solidFill>
                <a:srgbClr val="595959"/>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rgbClr val="595959"/>
              </a:buClr>
              <a:buSzPts val="1400"/>
              <a:buFont typeface="Century Gothic"/>
              <a:buAutoNum type="alphaUcPeriod"/>
            </a:pPr>
            <a:r>
              <a:rPr lang="es">
                <a:solidFill>
                  <a:srgbClr val="595959"/>
                </a:solidFill>
                <a:latin typeface="Century Gothic"/>
                <a:ea typeface="Century Gothic"/>
                <a:cs typeface="Century Gothic"/>
                <a:sym typeface="Century Gothic"/>
              </a:rPr>
              <a:t>ESTATUTO ADMINISTRATIVO: DERECHOS Y DEBERES FUNCIONARIOS </a:t>
            </a:r>
            <a:endParaRPr>
              <a:solidFill>
                <a:srgbClr val="595959"/>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rgbClr val="595959"/>
              </a:buClr>
              <a:buSzPts val="1400"/>
              <a:buFont typeface="Century Gothic"/>
              <a:buAutoNum type="alphaUcPeriod"/>
            </a:pPr>
            <a:r>
              <a:rPr lang="es">
                <a:solidFill>
                  <a:srgbClr val="595959"/>
                </a:solidFill>
                <a:latin typeface="Century Gothic"/>
                <a:ea typeface="Century Gothic"/>
                <a:cs typeface="Century Gothic"/>
                <a:sym typeface="Century Gothic"/>
              </a:rPr>
              <a:t>ELEMENTOS SUPLETORIOS DEL CÓDIGO DEL TRABAJO</a:t>
            </a:r>
            <a:endParaRPr>
              <a:solidFill>
                <a:srgbClr val="595959"/>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rgbClr val="595959"/>
              </a:buClr>
              <a:buSzPts val="1400"/>
              <a:buFont typeface="Century Gothic"/>
              <a:buAutoNum type="alphaUcPeriod"/>
            </a:pPr>
            <a:r>
              <a:rPr lang="es">
                <a:solidFill>
                  <a:srgbClr val="595959"/>
                </a:solidFill>
                <a:latin typeface="Century Gothic"/>
                <a:ea typeface="Century Gothic"/>
                <a:cs typeface="Century Gothic"/>
                <a:sym typeface="Century Gothic"/>
              </a:rPr>
              <a:t>REGULACIÓN DEL TRABAJO A HONORARIO</a:t>
            </a:r>
            <a:endParaRPr b="1">
              <a:solidFill>
                <a:srgbClr val="3F3F3F"/>
              </a:solidFill>
              <a:latin typeface="Century Gothic"/>
              <a:ea typeface="Century Gothic"/>
              <a:cs typeface="Century Gothic"/>
              <a:sym typeface="Century Gothic"/>
            </a:endParaRPr>
          </a:p>
        </p:txBody>
      </p:sp>
      <p:sp>
        <p:nvSpPr>
          <p:cNvPr id="142" name="Google Shape;142;p26"/>
          <p:cNvSpPr txBox="1"/>
          <p:nvPr/>
        </p:nvSpPr>
        <p:spPr>
          <a:xfrm>
            <a:off x="8995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0</a:t>
            </a:r>
            <a:endParaRPr sz="1400" b="0" i="0" u="none" strike="noStrike" cap="none">
              <a:solidFill>
                <a:srgbClr val="000000"/>
              </a:solidFill>
              <a:latin typeface="Arial"/>
              <a:ea typeface="Arial"/>
              <a:cs typeface="Arial"/>
              <a:sym typeface="Arial"/>
            </a:endParaRPr>
          </a:p>
        </p:txBody>
      </p:sp>
      <p:sp>
        <p:nvSpPr>
          <p:cNvPr id="143" name="Google Shape;143;p26"/>
          <p:cNvSpPr txBox="1"/>
          <p:nvPr/>
        </p:nvSpPr>
        <p:spPr>
          <a:xfrm>
            <a:off x="827584" y="2922662"/>
            <a:ext cx="504000" cy="36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r>
              <a:rPr lang="es" sz="1800" b="1" i="0" u="none" strike="noStrike" cap="none">
                <a:solidFill>
                  <a:schemeClr val="lt1"/>
                </a:solidFill>
                <a:latin typeface="Century Gothic"/>
                <a:ea typeface="Century Gothic"/>
                <a:cs typeface="Century Gothic"/>
                <a:sym typeface="Century Gothic"/>
              </a:rPr>
              <a:t>2</a:t>
            </a:r>
            <a:endParaRPr sz="1800" b="1" i="0" u="none" strike="noStrike" cap="none">
              <a:solidFill>
                <a:schemeClr val="lt1"/>
              </a:solidFill>
              <a:latin typeface="Century Gothic"/>
              <a:ea typeface="Century Gothic"/>
              <a:cs typeface="Century Gothic"/>
              <a:sym typeface="Century Gothic"/>
            </a:endParaRPr>
          </a:p>
        </p:txBody>
      </p:sp>
      <p:sp>
        <p:nvSpPr>
          <p:cNvPr id="144" name="Google Shape;144;p26"/>
          <p:cNvSpPr txBox="1"/>
          <p:nvPr/>
        </p:nvSpPr>
        <p:spPr>
          <a:xfrm>
            <a:off x="1763700" y="3019850"/>
            <a:ext cx="7056900" cy="155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600"/>
              <a:buFont typeface="Century Gothic"/>
              <a:buNone/>
            </a:pPr>
            <a:r>
              <a:rPr lang="es" b="1">
                <a:solidFill>
                  <a:srgbClr val="3F3F3F"/>
                </a:solidFill>
                <a:latin typeface="Century Gothic"/>
                <a:ea typeface="Century Gothic"/>
                <a:cs typeface="Century Gothic"/>
                <a:sym typeface="Century Gothic"/>
              </a:rPr>
              <a:t>CARRERA FUNCIONARIA</a:t>
            </a:r>
            <a:endParaRPr b="1">
              <a:solidFill>
                <a:srgbClr val="3F3F3F"/>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rgbClr val="595959"/>
              </a:buClr>
              <a:buSzPts val="1400"/>
              <a:buFont typeface="Century Gothic"/>
              <a:buAutoNum type="alphaUcPeriod"/>
            </a:pPr>
            <a:r>
              <a:rPr lang="es">
                <a:solidFill>
                  <a:srgbClr val="595959"/>
                </a:solidFill>
                <a:latin typeface="Century Gothic"/>
                <a:ea typeface="Century Gothic"/>
                <a:cs typeface="Century Gothic"/>
                <a:sym typeface="Century Gothic"/>
              </a:rPr>
              <a:t>DIFERENCIAS JORNADAS E INSTITUCIONES</a:t>
            </a:r>
            <a:endParaRPr>
              <a:solidFill>
                <a:srgbClr val="595959"/>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rgbClr val="595959"/>
              </a:buClr>
              <a:buSzPts val="1400"/>
              <a:buFont typeface="Century Gothic"/>
              <a:buAutoNum type="alphaUcPeriod"/>
            </a:pPr>
            <a:r>
              <a:rPr lang="es">
                <a:solidFill>
                  <a:srgbClr val="595959"/>
                </a:solidFill>
                <a:latin typeface="Century Gothic"/>
                <a:ea typeface="Century Gothic"/>
                <a:cs typeface="Century Gothic"/>
                <a:sym typeface="Century Gothic"/>
              </a:rPr>
              <a:t>INGRESO CARRERA FUNCIONARIA 19664</a:t>
            </a:r>
            <a:endParaRPr>
              <a:solidFill>
                <a:srgbClr val="595959"/>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rgbClr val="595959"/>
              </a:buClr>
              <a:buSzPts val="1400"/>
              <a:buFont typeface="Century Gothic"/>
              <a:buAutoNum type="alphaUcPeriod"/>
            </a:pPr>
            <a:r>
              <a:rPr lang="es">
                <a:solidFill>
                  <a:srgbClr val="595959"/>
                </a:solidFill>
                <a:latin typeface="Century Gothic"/>
                <a:ea typeface="Century Gothic"/>
                <a:cs typeface="Century Gothic"/>
                <a:sym typeface="Century Gothic"/>
              </a:rPr>
              <a:t>ETAPA FORMACIÓN Y PLANTA </a:t>
            </a:r>
            <a:endParaRPr>
              <a:solidFill>
                <a:srgbClr val="595959"/>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rgbClr val="595959"/>
              </a:buClr>
              <a:buSzPts val="1400"/>
              <a:buFont typeface="Century Gothic"/>
              <a:buAutoNum type="alphaUcPeriod"/>
            </a:pPr>
            <a:r>
              <a:rPr lang="es">
                <a:solidFill>
                  <a:srgbClr val="595959"/>
                </a:solidFill>
                <a:latin typeface="Century Gothic"/>
                <a:ea typeface="Century Gothic"/>
                <a:cs typeface="Century Gothic"/>
                <a:sym typeface="Century Gothic"/>
              </a:rPr>
              <a:t>ACREDITACIÓN </a:t>
            </a:r>
            <a:endParaRPr>
              <a:solidFill>
                <a:srgbClr val="595959"/>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rgbClr val="595959"/>
              </a:buClr>
              <a:buSzPts val="1400"/>
              <a:buFont typeface="Century Gothic"/>
              <a:buAutoNum type="alphaUcPeriod"/>
            </a:pPr>
            <a:r>
              <a:rPr lang="es">
                <a:solidFill>
                  <a:srgbClr val="595959"/>
                </a:solidFill>
                <a:latin typeface="Century Gothic"/>
                <a:ea typeface="Century Gothic"/>
                <a:cs typeface="Century Gothic"/>
                <a:sym typeface="Century Gothic"/>
              </a:rPr>
              <a:t>INCENTIVO AL RETIRO </a:t>
            </a:r>
            <a:endParaRPr b="1">
              <a:solidFill>
                <a:srgbClr val="3F3F3F"/>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44" descr="indice.png"/>
          <p:cNvPicPr preferRelativeResize="0"/>
          <p:nvPr/>
        </p:nvPicPr>
        <p:blipFill rotWithShape="1">
          <a:blip r:embed="rId3">
            <a:alphaModFix/>
          </a:blip>
          <a:srcRect/>
          <a:stretch/>
        </p:blipFill>
        <p:spPr>
          <a:xfrm>
            <a:off x="-18300" y="890425"/>
            <a:ext cx="3780399" cy="292600"/>
          </a:xfrm>
          <a:prstGeom prst="rect">
            <a:avLst/>
          </a:prstGeom>
          <a:noFill/>
          <a:ln>
            <a:noFill/>
          </a:ln>
        </p:spPr>
      </p:pic>
      <p:sp>
        <p:nvSpPr>
          <p:cNvPr id="359" name="Google Shape;359;p44"/>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360" name="Google Shape;360;p44"/>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ACREDITACIÓN Nómina</a:t>
            </a:r>
            <a:endParaRPr sz="1400" b="0" i="0" u="none" strike="noStrike" cap="none">
              <a:solidFill>
                <a:srgbClr val="000000"/>
              </a:solidFill>
              <a:latin typeface="Arial"/>
              <a:ea typeface="Arial"/>
              <a:cs typeface="Arial"/>
              <a:sym typeface="Arial"/>
            </a:endParaRPr>
          </a:p>
        </p:txBody>
      </p:sp>
      <p:sp>
        <p:nvSpPr>
          <p:cNvPr id="361" name="Google Shape;361;p44"/>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ACREDITACIÓN POR EXCELENCIA</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Transcurridos </a:t>
            </a:r>
            <a:r>
              <a:rPr lang="es" sz="1600" b="1">
                <a:solidFill>
                  <a:srgbClr val="3F3F3F"/>
                </a:solidFill>
                <a:latin typeface="Century Gothic"/>
                <a:ea typeface="Century Gothic"/>
                <a:cs typeface="Century Gothic"/>
                <a:sym typeface="Century Gothic"/>
              </a:rPr>
              <a:t>cinco años de permanencia en un cargo de planta</a:t>
            </a:r>
            <a:r>
              <a:rPr lang="es" sz="1600">
                <a:solidFill>
                  <a:srgbClr val="3F3F3F"/>
                </a:solidFill>
                <a:latin typeface="Century Gothic"/>
                <a:ea typeface="Century Gothic"/>
                <a:cs typeface="Century Gothic"/>
                <a:sym typeface="Century Gothic"/>
              </a:rPr>
              <a:t> o en un empleo a contrata, en los </a:t>
            </a:r>
            <a:r>
              <a:rPr lang="es" sz="1600" b="1">
                <a:solidFill>
                  <a:srgbClr val="3F3F3F"/>
                </a:solidFill>
                <a:latin typeface="Century Gothic"/>
                <a:ea typeface="Century Gothic"/>
                <a:cs typeface="Century Gothic"/>
                <a:sym typeface="Century Gothic"/>
              </a:rPr>
              <a:t>Niveles I o II</a:t>
            </a:r>
            <a:r>
              <a:rPr lang="es" sz="1600">
                <a:solidFill>
                  <a:srgbClr val="3F3F3F"/>
                </a:solidFill>
                <a:latin typeface="Century Gothic"/>
                <a:ea typeface="Century Gothic"/>
                <a:cs typeface="Century Gothic"/>
                <a:sym typeface="Century Gothic"/>
              </a:rPr>
              <a:t>, los profesionales podrán presentar sus antecedentes para </a:t>
            </a:r>
            <a:r>
              <a:rPr lang="es" sz="1600" b="1">
                <a:solidFill>
                  <a:srgbClr val="3F3F3F"/>
                </a:solidFill>
                <a:latin typeface="Century Gothic"/>
                <a:ea typeface="Century Gothic"/>
                <a:cs typeface="Century Gothic"/>
                <a:sym typeface="Century Gothic"/>
              </a:rPr>
              <a:t>acreditación de excelencia</a:t>
            </a:r>
            <a:r>
              <a:rPr lang="es" sz="1600">
                <a:solidFill>
                  <a:srgbClr val="3F3F3F"/>
                </a:solidFill>
                <a:latin typeface="Century Gothic"/>
                <a:ea typeface="Century Gothic"/>
                <a:cs typeface="Century Gothic"/>
                <a:sym typeface="Century Gothic"/>
              </a:rPr>
              <a:t>, siempre que cumplan con los requisitos establecidos en el artículo siguiente.</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lvl="0" indent="0" algn="just" rtl="0">
              <a:spcBef>
                <a:spcPts val="0"/>
              </a:spcBef>
              <a:spcAft>
                <a:spcPts val="0"/>
              </a:spcAft>
              <a:buClr>
                <a:srgbClr val="3F3F3F"/>
              </a:buClr>
              <a:buSzPts val="1600"/>
              <a:buFont typeface="Century Gothic"/>
              <a:buNone/>
            </a:pPr>
            <a:r>
              <a:rPr lang="es">
                <a:solidFill>
                  <a:srgbClr val="3F3F3F"/>
                </a:solidFill>
                <a:latin typeface="Century Gothic"/>
                <a:ea typeface="Century Gothic"/>
                <a:cs typeface="Century Gothic"/>
                <a:sym typeface="Century Gothic"/>
              </a:rPr>
              <a:t>a) Haber sido calificado en Lista 1, durante los cinco últimos años, con 97 puntos como mínimo.</a:t>
            </a:r>
            <a:endParaRPr>
              <a:solidFill>
                <a:srgbClr val="3F3F3F"/>
              </a:solidFill>
              <a:latin typeface="Century Gothic"/>
              <a:ea typeface="Century Gothic"/>
              <a:cs typeface="Century Gothic"/>
              <a:sym typeface="Century Gothic"/>
            </a:endParaRPr>
          </a:p>
          <a:p>
            <a:pPr marL="0" lvl="0" indent="0" algn="just" rtl="0">
              <a:spcBef>
                <a:spcPts val="0"/>
              </a:spcBef>
              <a:spcAft>
                <a:spcPts val="0"/>
              </a:spcAft>
              <a:buClr>
                <a:srgbClr val="3F3F3F"/>
              </a:buClr>
              <a:buSzPts val="1600"/>
              <a:buFont typeface="Century Gothic"/>
              <a:buNone/>
            </a:pPr>
            <a:r>
              <a:rPr lang="es">
                <a:solidFill>
                  <a:srgbClr val="3F3F3F"/>
                </a:solidFill>
                <a:latin typeface="Century Gothic"/>
                <a:ea typeface="Century Gothic"/>
                <a:cs typeface="Century Gothic"/>
                <a:sym typeface="Century Gothic"/>
              </a:rPr>
              <a:t>b) Poseer, a lo menos, tres anotaciones de mérito en los últimos cinco años, distribuidas en tres años del período.</a:t>
            </a:r>
            <a:endParaRPr>
              <a:solidFill>
                <a:srgbClr val="3F3F3F"/>
              </a:solidFill>
              <a:latin typeface="Century Gothic"/>
              <a:ea typeface="Century Gothic"/>
              <a:cs typeface="Century Gothic"/>
              <a:sym typeface="Century Gothic"/>
            </a:endParaRPr>
          </a:p>
          <a:p>
            <a:pPr marL="0" lvl="0" indent="0" algn="just" rtl="0">
              <a:spcBef>
                <a:spcPts val="0"/>
              </a:spcBef>
              <a:spcAft>
                <a:spcPts val="0"/>
              </a:spcAft>
              <a:buClr>
                <a:srgbClr val="3F3F3F"/>
              </a:buClr>
              <a:buSzPts val="1600"/>
              <a:buFont typeface="Century Gothic"/>
              <a:buNone/>
            </a:pPr>
            <a:r>
              <a:rPr lang="es">
                <a:solidFill>
                  <a:srgbClr val="3F3F3F"/>
                </a:solidFill>
                <a:latin typeface="Century Gothic"/>
                <a:ea typeface="Century Gothic"/>
                <a:cs typeface="Century Gothic"/>
                <a:sym typeface="Century Gothic"/>
              </a:rPr>
              <a:t>c)  Contar con la opinión favorable del Subdirector Médico del establecimiento y la del jefe del Servicio Clínico y Unidad de Apoyo que corresponda, fundada en desarrollo profesional destacado, excelencia en el desempeño y aporte a la organización por parte del profesional.</a:t>
            </a:r>
            <a:endParaRPr>
              <a:solidFill>
                <a:srgbClr val="3F3F3F"/>
              </a:solidFill>
              <a:latin typeface="Century Gothic"/>
              <a:ea typeface="Century Gothic"/>
              <a:cs typeface="Century Gothic"/>
              <a:sym typeface="Century Gothic"/>
            </a:endParaRPr>
          </a:p>
          <a:p>
            <a:pPr marL="0" lvl="0" indent="0" algn="just" rtl="0">
              <a:spcBef>
                <a:spcPts val="0"/>
              </a:spcBef>
              <a:spcAft>
                <a:spcPts val="0"/>
              </a:spcAft>
              <a:buClr>
                <a:srgbClr val="3F3F3F"/>
              </a:buClr>
              <a:buSzPts val="1600"/>
              <a:buFont typeface="Century Gothic"/>
              <a:buNone/>
            </a:pPr>
            <a:r>
              <a:rPr lang="es">
                <a:solidFill>
                  <a:srgbClr val="3F3F3F"/>
                </a:solidFill>
                <a:latin typeface="Century Gothic"/>
                <a:ea typeface="Century Gothic"/>
                <a:cs typeface="Century Gothic"/>
                <a:sym typeface="Century Gothic"/>
              </a:rPr>
              <a:t>d) Manifestar mediante presentación escrita al Director del Servicio de Salud, su voluntad de someterse a acreditación en la oportunidad establecida a su respecto en el inciso primero del artículo 27.</a:t>
            </a:r>
            <a:endParaRPr>
              <a:solidFill>
                <a:srgbClr val="3F3F3F"/>
              </a:solidFill>
              <a:latin typeface="Century Gothic"/>
              <a:ea typeface="Century Gothic"/>
              <a:cs typeface="Century Gothic"/>
              <a:sym typeface="Century Gothic"/>
            </a:endParaRPr>
          </a:p>
          <a:p>
            <a:pPr marL="0" lvl="0" indent="0" algn="just" rtl="0">
              <a:spcBef>
                <a:spcPts val="0"/>
              </a:spcBef>
              <a:spcAft>
                <a:spcPts val="0"/>
              </a:spcAft>
              <a:buClr>
                <a:srgbClr val="3F3F3F"/>
              </a:buClr>
              <a:buSzPts val="1600"/>
              <a:buFont typeface="Century Gothic"/>
              <a:buNone/>
            </a:pPr>
            <a:endParaRPr>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8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800">
              <a:solidFill>
                <a:srgbClr val="3F3F3F"/>
              </a:solidFill>
              <a:latin typeface="Century Gothic"/>
              <a:ea typeface="Century Gothic"/>
              <a:cs typeface="Century Gothic"/>
              <a:sym typeface="Century Gothic"/>
            </a:endParaRPr>
          </a:p>
        </p:txBody>
      </p:sp>
      <p:pic>
        <p:nvPicPr>
          <p:cNvPr id="362" name="Google Shape;362;p44"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363" name="Google Shape;363;p44"/>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45" descr="indice.png"/>
          <p:cNvPicPr preferRelativeResize="0"/>
          <p:nvPr/>
        </p:nvPicPr>
        <p:blipFill rotWithShape="1">
          <a:blip r:embed="rId3">
            <a:alphaModFix/>
          </a:blip>
          <a:srcRect/>
          <a:stretch/>
        </p:blipFill>
        <p:spPr>
          <a:xfrm>
            <a:off x="-18300" y="890425"/>
            <a:ext cx="3940750" cy="292600"/>
          </a:xfrm>
          <a:prstGeom prst="rect">
            <a:avLst/>
          </a:prstGeom>
          <a:noFill/>
          <a:ln>
            <a:noFill/>
          </a:ln>
        </p:spPr>
      </p:pic>
      <p:sp>
        <p:nvSpPr>
          <p:cNvPr id="369" name="Google Shape;369;p45"/>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370" name="Google Shape;370;p45"/>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ACREDITACIÓN Etapas</a:t>
            </a:r>
            <a:endParaRPr sz="1400" b="0" i="0" u="none" strike="noStrike" cap="none">
              <a:solidFill>
                <a:srgbClr val="000000"/>
              </a:solidFill>
              <a:latin typeface="Arial"/>
              <a:ea typeface="Arial"/>
              <a:cs typeface="Arial"/>
              <a:sym typeface="Arial"/>
            </a:endParaRPr>
          </a:p>
        </p:txBody>
      </p:sp>
      <p:sp>
        <p:nvSpPr>
          <p:cNvPr id="371" name="Google Shape;371;p45"/>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457200" marR="0" lvl="0" indent="-330200" algn="just" rtl="0">
              <a:lnSpc>
                <a:spcPct val="100000"/>
              </a:lnSpc>
              <a:spcBef>
                <a:spcPts val="0"/>
              </a:spcBef>
              <a:spcAft>
                <a:spcPts val="0"/>
              </a:spcAft>
              <a:buClr>
                <a:srgbClr val="3F3F3F"/>
              </a:buClr>
              <a:buSzPts val="1600"/>
              <a:buFont typeface="Century Gothic"/>
              <a:buAutoNum type="arabicParenR"/>
            </a:pPr>
            <a:r>
              <a:rPr lang="es" sz="1600" b="1">
                <a:solidFill>
                  <a:srgbClr val="3F3F3F"/>
                </a:solidFill>
                <a:latin typeface="Century Gothic"/>
                <a:ea typeface="Century Gothic"/>
                <a:cs typeface="Century Gothic"/>
                <a:sym typeface="Century Gothic"/>
              </a:rPr>
              <a:t>ETAPA DE ACREDITACIÓN</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Es la evaluación de los antecedentes presentados. La Comisión de Acreditación es la encargada de revisar y validar los antecedentes presentados, requerir rectificaciones o complementaciones de los mismos, según criterios aplicables por igual a todos los participantes. Con el mérito de esos antecedentes, la Comisión de Acreditación establecerá el ordenamiento según el puntaje que obtenga cada profesional.</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La Comisión de Acreditación se constituirá por resolución del Director del Servicio de Salud, a más tardar el 1° de mayo de cada año y sesionará hasta el 30 de junio.</a:t>
            </a:r>
            <a:r>
              <a:rPr lang="es" sz="1600">
                <a:solidFill>
                  <a:srgbClr val="3F3F3F"/>
                </a:solidFill>
                <a:latin typeface="Century Gothic"/>
                <a:ea typeface="Century Gothic"/>
                <a:cs typeface="Century Gothic"/>
                <a:sym typeface="Century Gothic"/>
              </a:rPr>
              <a:t> </a:t>
            </a:r>
            <a:endParaRPr sz="1600">
              <a:solidFill>
                <a:srgbClr val="3F3F3F"/>
              </a:solidFill>
              <a:latin typeface="Century Gothic"/>
              <a:ea typeface="Century Gothic"/>
              <a:cs typeface="Century Gothic"/>
              <a:sym typeface="Century Gothic"/>
            </a:endParaRPr>
          </a:p>
        </p:txBody>
      </p:sp>
      <p:pic>
        <p:nvPicPr>
          <p:cNvPr id="372" name="Google Shape;372;p45"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373" name="Google Shape;373;p45"/>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46" descr="indice.png"/>
          <p:cNvPicPr preferRelativeResize="0"/>
          <p:nvPr/>
        </p:nvPicPr>
        <p:blipFill rotWithShape="1">
          <a:blip r:embed="rId3">
            <a:alphaModFix/>
          </a:blip>
          <a:srcRect/>
          <a:stretch/>
        </p:blipFill>
        <p:spPr>
          <a:xfrm>
            <a:off x="-18300" y="890425"/>
            <a:ext cx="3940750" cy="292600"/>
          </a:xfrm>
          <a:prstGeom prst="rect">
            <a:avLst/>
          </a:prstGeom>
          <a:noFill/>
          <a:ln>
            <a:noFill/>
          </a:ln>
        </p:spPr>
      </p:pic>
      <p:sp>
        <p:nvSpPr>
          <p:cNvPr id="379" name="Google Shape;379;p46"/>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380" name="Google Shape;380;p46"/>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ACREDITACIÓN_Etapas</a:t>
            </a:r>
            <a:endParaRPr sz="1400" b="0" i="0" u="none" strike="noStrike" cap="none">
              <a:solidFill>
                <a:srgbClr val="000000"/>
              </a:solidFill>
              <a:latin typeface="Arial"/>
              <a:ea typeface="Arial"/>
              <a:cs typeface="Arial"/>
              <a:sym typeface="Arial"/>
            </a:endParaRPr>
          </a:p>
        </p:txBody>
      </p:sp>
      <p:sp>
        <p:nvSpPr>
          <p:cNvPr id="381" name="Google Shape;381;p46"/>
          <p:cNvSpPr txBox="1"/>
          <p:nvPr/>
        </p:nvSpPr>
        <p:spPr>
          <a:xfrm>
            <a:off x="348000" y="1301950"/>
            <a:ext cx="3453300" cy="3610200"/>
          </a:xfrm>
          <a:prstGeom prst="rect">
            <a:avLst/>
          </a:prstGeom>
          <a:noFill/>
          <a:ln>
            <a:noFill/>
          </a:ln>
        </p:spPr>
        <p:txBody>
          <a:bodyPr spcFirstLastPara="1" wrap="square" lIns="91425" tIns="45700" rIns="91425" bIns="45700" anchor="t" anchorCtr="0">
            <a:noAutofit/>
          </a:bodyPr>
          <a:lstStyle/>
          <a:p>
            <a:pPr marL="457200" marR="0" lvl="0" indent="-330200" algn="just" rtl="0">
              <a:lnSpc>
                <a:spcPct val="100000"/>
              </a:lnSpc>
              <a:spcBef>
                <a:spcPts val="0"/>
              </a:spcBef>
              <a:spcAft>
                <a:spcPts val="0"/>
              </a:spcAft>
              <a:buClr>
                <a:srgbClr val="3F3F3F"/>
              </a:buClr>
              <a:buSzPts val="1600"/>
              <a:buFont typeface="Century Gothic"/>
              <a:buAutoNum type="arabicParenR"/>
            </a:pPr>
            <a:r>
              <a:rPr lang="es" sz="1600" b="1">
                <a:solidFill>
                  <a:srgbClr val="3F3F3F"/>
                </a:solidFill>
                <a:latin typeface="Century Gothic"/>
                <a:ea typeface="Century Gothic"/>
                <a:cs typeface="Century Gothic"/>
                <a:sym typeface="Century Gothic"/>
              </a:rPr>
              <a:t>ETAPA DE ACREDITACIÓN</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45720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Comisión de Acreditación </a:t>
            </a:r>
            <a:endParaRPr sz="1600" b="1">
              <a:solidFill>
                <a:srgbClr val="3F3F3F"/>
              </a:solidFill>
              <a:latin typeface="Century Gothic"/>
              <a:ea typeface="Century Gothic"/>
              <a:cs typeface="Century Gothic"/>
              <a:sym typeface="Century Gothic"/>
            </a:endParaRPr>
          </a:p>
        </p:txBody>
      </p:sp>
      <p:pic>
        <p:nvPicPr>
          <p:cNvPr id="382" name="Google Shape;382;p46"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383" name="Google Shape;383;p46"/>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
        <p:nvSpPr>
          <p:cNvPr id="384" name="Google Shape;384;p46"/>
          <p:cNvSpPr txBox="1"/>
          <p:nvPr/>
        </p:nvSpPr>
        <p:spPr>
          <a:xfrm>
            <a:off x="3987500" y="1041375"/>
            <a:ext cx="4634100" cy="3189300"/>
          </a:xfrm>
          <a:prstGeom prst="rect">
            <a:avLst/>
          </a:prstGeom>
          <a:solidFill>
            <a:srgbClr val="4F81BD">
              <a:alpha val="13840"/>
            </a:srgbClr>
          </a:solid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Clr>
                <a:srgbClr val="3F3F3F"/>
              </a:buClr>
              <a:buSzPts val="1200"/>
              <a:buFont typeface="Century Gothic"/>
              <a:buChar char="●"/>
            </a:pPr>
            <a:r>
              <a:rPr lang="es" sz="1200" b="1">
                <a:solidFill>
                  <a:srgbClr val="3F3F3F"/>
                </a:solidFill>
                <a:latin typeface="Century Gothic"/>
                <a:ea typeface="Century Gothic"/>
                <a:cs typeface="Century Gothic"/>
                <a:sym typeface="Century Gothic"/>
              </a:rPr>
              <a:t>Subdirectora Médica SSMS</a:t>
            </a:r>
            <a:endParaRPr sz="1200" b="1">
              <a:solidFill>
                <a:srgbClr val="3F3F3F"/>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1200" b="1">
              <a:solidFill>
                <a:srgbClr val="3F3F3F"/>
              </a:solidFill>
              <a:latin typeface="Century Gothic"/>
              <a:ea typeface="Century Gothic"/>
              <a:cs typeface="Century Gothic"/>
              <a:sym typeface="Century Gothic"/>
            </a:endParaRPr>
          </a:p>
          <a:p>
            <a:pPr marL="457200" marR="0" lvl="0" indent="-304800" algn="l" rtl="0">
              <a:lnSpc>
                <a:spcPct val="100000"/>
              </a:lnSpc>
              <a:spcBef>
                <a:spcPts val="0"/>
              </a:spcBef>
              <a:spcAft>
                <a:spcPts val="0"/>
              </a:spcAft>
              <a:buClr>
                <a:srgbClr val="3F3F3F"/>
              </a:buClr>
              <a:buSzPts val="1200"/>
              <a:buFont typeface="Century Gothic"/>
              <a:buChar char="●"/>
            </a:pPr>
            <a:r>
              <a:rPr lang="es" sz="1200" b="1">
                <a:solidFill>
                  <a:srgbClr val="3F3F3F"/>
                </a:solidFill>
                <a:latin typeface="Century Gothic"/>
                <a:ea typeface="Century Gothic"/>
                <a:cs typeface="Century Gothic"/>
                <a:sym typeface="Century Gothic"/>
              </a:rPr>
              <a:t>Subdirector Gestión y desarrollo de las Personas SSMS</a:t>
            </a:r>
            <a:endParaRPr sz="1200" b="1">
              <a:solidFill>
                <a:srgbClr val="3F3F3F"/>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1200" b="1">
              <a:solidFill>
                <a:srgbClr val="3F3F3F"/>
              </a:solidFill>
              <a:latin typeface="Century Gothic"/>
              <a:ea typeface="Century Gothic"/>
              <a:cs typeface="Century Gothic"/>
              <a:sym typeface="Century Gothic"/>
            </a:endParaRPr>
          </a:p>
          <a:p>
            <a:pPr marL="457200" marR="0" lvl="0" indent="-304800" algn="l" rtl="0">
              <a:lnSpc>
                <a:spcPct val="100000"/>
              </a:lnSpc>
              <a:spcBef>
                <a:spcPts val="0"/>
              </a:spcBef>
              <a:spcAft>
                <a:spcPts val="0"/>
              </a:spcAft>
              <a:buClr>
                <a:srgbClr val="3F3F3F"/>
              </a:buClr>
              <a:buSzPts val="1200"/>
              <a:buFont typeface="Century Gothic"/>
              <a:buChar char="●"/>
            </a:pPr>
            <a:r>
              <a:rPr lang="es" sz="1200" b="1">
                <a:solidFill>
                  <a:srgbClr val="3F3F3F"/>
                </a:solidFill>
                <a:latin typeface="Century Gothic"/>
                <a:ea typeface="Century Gothic"/>
                <a:cs typeface="Century Gothic"/>
                <a:sym typeface="Century Gothic"/>
              </a:rPr>
              <a:t>Directores Hospitales</a:t>
            </a:r>
            <a:endParaRPr sz="1200" b="1">
              <a:solidFill>
                <a:srgbClr val="3F3F3F"/>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1200" b="1">
              <a:solidFill>
                <a:srgbClr val="3F3F3F"/>
              </a:solidFill>
              <a:latin typeface="Century Gothic"/>
              <a:ea typeface="Century Gothic"/>
              <a:cs typeface="Century Gothic"/>
              <a:sym typeface="Century Gothic"/>
            </a:endParaRPr>
          </a:p>
          <a:p>
            <a:pPr marL="457200" marR="0" lvl="0" indent="-304800" algn="l" rtl="0">
              <a:lnSpc>
                <a:spcPct val="100000"/>
              </a:lnSpc>
              <a:spcBef>
                <a:spcPts val="0"/>
              </a:spcBef>
              <a:spcAft>
                <a:spcPts val="0"/>
              </a:spcAft>
              <a:buClr>
                <a:srgbClr val="3F3F3F"/>
              </a:buClr>
              <a:buSzPts val="1200"/>
              <a:buFont typeface="Century Gothic"/>
              <a:buChar char="●"/>
            </a:pPr>
            <a:r>
              <a:rPr lang="es" sz="1200" b="1">
                <a:solidFill>
                  <a:srgbClr val="3F3F3F"/>
                </a:solidFill>
                <a:latin typeface="Century Gothic"/>
                <a:ea typeface="Century Gothic"/>
                <a:cs typeface="Century Gothic"/>
                <a:sym typeface="Century Gothic"/>
              </a:rPr>
              <a:t>Un representante de auditoría médica y el Asesor del Hospital de mayor complejidad en materias de ética. </a:t>
            </a:r>
            <a:endParaRPr sz="1200" b="1">
              <a:solidFill>
                <a:srgbClr val="3F3F3F"/>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1200" b="1">
              <a:solidFill>
                <a:srgbClr val="3F3F3F"/>
              </a:solidFill>
              <a:latin typeface="Century Gothic"/>
              <a:ea typeface="Century Gothic"/>
              <a:cs typeface="Century Gothic"/>
              <a:sym typeface="Century Gothic"/>
            </a:endParaRPr>
          </a:p>
          <a:p>
            <a:pPr marL="457200" marR="0" lvl="0" indent="-304800" algn="l" rtl="0">
              <a:lnSpc>
                <a:spcPct val="100000"/>
              </a:lnSpc>
              <a:spcBef>
                <a:spcPts val="0"/>
              </a:spcBef>
              <a:spcAft>
                <a:spcPts val="0"/>
              </a:spcAft>
              <a:buClr>
                <a:srgbClr val="3F3F3F"/>
              </a:buClr>
              <a:buSzPts val="1200"/>
              <a:buFont typeface="Century Gothic"/>
              <a:buChar char="●"/>
            </a:pPr>
            <a:r>
              <a:rPr lang="es" sz="1200" b="1">
                <a:solidFill>
                  <a:srgbClr val="3F3F3F"/>
                </a:solidFill>
                <a:highlight>
                  <a:srgbClr val="FFF2CC"/>
                </a:highlight>
                <a:latin typeface="Century Gothic"/>
                <a:ea typeface="Century Gothic"/>
                <a:cs typeface="Century Gothic"/>
                <a:sym typeface="Century Gothic"/>
              </a:rPr>
              <a:t>Un representante de los profesionales funcionarios de la profesión respectiva y su suplente</a:t>
            </a:r>
            <a:endParaRPr sz="1200" b="1">
              <a:solidFill>
                <a:srgbClr val="3F3F3F"/>
              </a:solidFill>
              <a:highlight>
                <a:srgbClr val="FFF2CC"/>
              </a:highlight>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1200" b="1">
              <a:solidFill>
                <a:srgbClr val="3F3F3F"/>
              </a:solidFill>
              <a:latin typeface="Century Gothic"/>
              <a:ea typeface="Century Gothic"/>
              <a:cs typeface="Century Gothic"/>
              <a:sym typeface="Century Gothic"/>
            </a:endParaRPr>
          </a:p>
          <a:p>
            <a:pPr marL="457200" marR="0" lvl="0" indent="-304800" algn="l" rtl="0">
              <a:lnSpc>
                <a:spcPct val="100000"/>
              </a:lnSpc>
              <a:spcBef>
                <a:spcPts val="0"/>
              </a:spcBef>
              <a:spcAft>
                <a:spcPts val="0"/>
              </a:spcAft>
              <a:buClr>
                <a:srgbClr val="3F3F3F"/>
              </a:buClr>
              <a:buSzPts val="1200"/>
              <a:buFont typeface="Century Gothic"/>
              <a:buChar char="●"/>
            </a:pPr>
            <a:r>
              <a:rPr lang="es" sz="1200" b="1">
                <a:solidFill>
                  <a:srgbClr val="3F3F3F"/>
                </a:solidFill>
                <a:latin typeface="Century Gothic"/>
                <a:ea typeface="Century Gothic"/>
                <a:cs typeface="Century Gothic"/>
                <a:sym typeface="Century Gothic"/>
              </a:rPr>
              <a:t>Un representante de cada profesión de las afectas a la ley</a:t>
            </a:r>
            <a:endParaRPr sz="1200" b="1">
              <a:solidFill>
                <a:srgbClr val="3F3F3F"/>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1200" b="1">
              <a:solidFill>
                <a:srgbClr val="3F3F3F"/>
              </a:solidFill>
              <a:latin typeface="Century Gothic"/>
              <a:ea typeface="Century Gothic"/>
              <a:cs typeface="Century Gothic"/>
              <a:sym typeface="Century Gothic"/>
            </a:endParaRPr>
          </a:p>
          <a:p>
            <a:pPr marL="457200" marR="0" lvl="0" indent="-304800" algn="l" rtl="0">
              <a:lnSpc>
                <a:spcPct val="100000"/>
              </a:lnSpc>
              <a:spcBef>
                <a:spcPts val="0"/>
              </a:spcBef>
              <a:spcAft>
                <a:spcPts val="0"/>
              </a:spcAft>
              <a:buClr>
                <a:srgbClr val="3F3F3F"/>
              </a:buClr>
              <a:buSzPts val="1200"/>
              <a:buFont typeface="Century Gothic"/>
              <a:buChar char="●"/>
            </a:pPr>
            <a:r>
              <a:rPr lang="es" sz="1200" b="1">
                <a:solidFill>
                  <a:srgbClr val="3F3F3F"/>
                </a:solidFill>
                <a:latin typeface="Century Gothic"/>
                <a:ea typeface="Century Gothic"/>
                <a:cs typeface="Century Gothic"/>
                <a:sym typeface="Century Gothic"/>
              </a:rPr>
              <a:t>Jefes de Servicios Clínicos o Unidades de Apoyo de los establecimientos del Servicio de Salud</a:t>
            </a:r>
            <a:endParaRPr sz="1200" b="1">
              <a:solidFill>
                <a:srgbClr val="3F3F3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3F3F3F"/>
              </a:buClr>
              <a:buSzPts val="1600"/>
              <a:buFont typeface="Century Gothic"/>
              <a:buNone/>
            </a:pPr>
            <a:endParaRPr sz="1200">
              <a:solidFill>
                <a:srgbClr val="3F3F3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3F3F3F"/>
              </a:buClr>
              <a:buSzPts val="1600"/>
              <a:buFont typeface="Century Gothic"/>
              <a:buNone/>
            </a:pPr>
            <a:endParaRPr sz="1200">
              <a:solidFill>
                <a:srgbClr val="3F3F3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3F3F3F"/>
              </a:buClr>
              <a:buSzPts val="1600"/>
              <a:buFont typeface="Century Gothic"/>
              <a:buNone/>
            </a:pPr>
            <a:endParaRPr sz="1200">
              <a:solidFill>
                <a:srgbClr val="3F3F3F"/>
              </a:solidFill>
              <a:latin typeface="Century Gothic"/>
              <a:ea typeface="Century Gothic"/>
              <a:cs typeface="Century Gothic"/>
              <a:sym typeface="Century Gothic"/>
            </a:endParaRPr>
          </a:p>
        </p:txBody>
      </p:sp>
      <p:sp>
        <p:nvSpPr>
          <p:cNvPr id="385" name="Google Shape;385;p46"/>
          <p:cNvSpPr txBox="1"/>
          <p:nvPr/>
        </p:nvSpPr>
        <p:spPr>
          <a:xfrm>
            <a:off x="666200" y="4285225"/>
            <a:ext cx="7955400" cy="71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3F3F3F"/>
              </a:buClr>
              <a:buSzPts val="1600"/>
              <a:buFont typeface="Century Gothic"/>
              <a:buNone/>
            </a:pPr>
            <a:r>
              <a:rPr lang="es">
                <a:solidFill>
                  <a:srgbClr val="3F3F3F"/>
                </a:solidFill>
                <a:latin typeface="Century Gothic"/>
                <a:ea typeface="Century Gothic"/>
                <a:cs typeface="Century Gothic"/>
                <a:sym typeface="Century Gothic"/>
              </a:rPr>
              <a:t>Los integrantes de esta Comisión indicados, serán designados por el Director del Servicio mediante resolución en la que se incluirán los nombres de los integrantes elegidos por la asociación gremial más representativa.</a:t>
            </a:r>
            <a:endParaRPr>
              <a:latin typeface="Calibri"/>
              <a:ea typeface="Calibri"/>
              <a:cs typeface="Calibri"/>
              <a:sym typeface="Calibri"/>
            </a:endParaRPr>
          </a:p>
        </p:txBody>
      </p:sp>
      <p:sp>
        <p:nvSpPr>
          <p:cNvPr id="386" name="Google Shape;386;p46"/>
          <p:cNvSpPr/>
          <p:nvPr/>
        </p:nvSpPr>
        <p:spPr>
          <a:xfrm>
            <a:off x="695600" y="2766975"/>
            <a:ext cx="3291900" cy="504000"/>
          </a:xfrm>
          <a:prstGeom prst="rightArrowCallout">
            <a:avLst>
              <a:gd name="adj1" fmla="val 25000"/>
              <a:gd name="adj2" fmla="val 25000"/>
              <a:gd name="adj3" fmla="val 25000"/>
              <a:gd name="adj4" fmla="val 91070"/>
            </a:avLst>
          </a:prstGeom>
          <a:solidFill>
            <a:srgbClr val="1F497D">
              <a:alpha val="137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47" descr="indice.png"/>
          <p:cNvPicPr preferRelativeResize="0"/>
          <p:nvPr/>
        </p:nvPicPr>
        <p:blipFill rotWithShape="1">
          <a:blip r:embed="rId3">
            <a:alphaModFix/>
          </a:blip>
          <a:srcRect/>
          <a:stretch/>
        </p:blipFill>
        <p:spPr>
          <a:xfrm>
            <a:off x="-18300" y="890425"/>
            <a:ext cx="4172301" cy="292600"/>
          </a:xfrm>
          <a:prstGeom prst="rect">
            <a:avLst/>
          </a:prstGeom>
          <a:noFill/>
          <a:ln>
            <a:noFill/>
          </a:ln>
        </p:spPr>
      </p:pic>
      <p:sp>
        <p:nvSpPr>
          <p:cNvPr id="392" name="Google Shape;392;p47"/>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393" name="Google Shape;393;p47"/>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ACREDITACIÓN Reglamento</a:t>
            </a:r>
            <a:endParaRPr sz="1400" b="0" i="0" u="none" strike="noStrike" cap="none">
              <a:solidFill>
                <a:srgbClr val="000000"/>
              </a:solidFill>
              <a:latin typeface="Arial"/>
              <a:ea typeface="Arial"/>
              <a:cs typeface="Arial"/>
              <a:sym typeface="Arial"/>
            </a:endParaRPr>
          </a:p>
        </p:txBody>
      </p:sp>
      <p:sp>
        <p:nvSpPr>
          <p:cNvPr id="394" name="Google Shape;394;p47"/>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Evaluar </a:t>
            </a:r>
            <a:r>
              <a:rPr lang="es" sz="1600" b="1">
                <a:solidFill>
                  <a:srgbClr val="3F3F3F"/>
                </a:solidFill>
                <a:latin typeface="Century Gothic"/>
                <a:ea typeface="Century Gothic"/>
                <a:cs typeface="Century Gothic"/>
                <a:sym typeface="Century Gothic"/>
              </a:rPr>
              <a:t>cualitativa y cuantitativamente los logros</a:t>
            </a:r>
            <a:r>
              <a:rPr lang="es" sz="1600">
                <a:solidFill>
                  <a:srgbClr val="3F3F3F"/>
                </a:solidFill>
                <a:latin typeface="Century Gothic"/>
                <a:ea typeface="Century Gothic"/>
                <a:cs typeface="Century Gothic"/>
                <a:sym typeface="Century Gothic"/>
              </a:rPr>
              <a:t> alcanzados durante el período por los profesionales en el ejercicio de sus funciones. Comprende tanto la </a:t>
            </a:r>
            <a:r>
              <a:rPr lang="es" sz="1600" b="1">
                <a:solidFill>
                  <a:srgbClr val="3F3F3F"/>
                </a:solidFill>
                <a:latin typeface="Century Gothic"/>
                <a:ea typeface="Century Gothic"/>
                <a:cs typeface="Century Gothic"/>
                <a:sym typeface="Century Gothic"/>
              </a:rPr>
              <a:t>superación profesional como el aporte de su gestión</a:t>
            </a:r>
            <a:r>
              <a:rPr lang="es" sz="1600">
                <a:solidFill>
                  <a:srgbClr val="3F3F3F"/>
                </a:solidFill>
                <a:latin typeface="Century Gothic"/>
                <a:ea typeface="Century Gothic"/>
                <a:cs typeface="Century Gothic"/>
                <a:sym typeface="Century Gothic"/>
              </a:rPr>
              <a:t> a la calidad de los servicios proporcionados a la población usuaria</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Aspectos a evaluar:</a:t>
            </a:r>
            <a:endParaRPr sz="1600" b="1">
              <a:solidFill>
                <a:srgbClr val="3F3F3F"/>
              </a:solidFill>
              <a:latin typeface="Century Gothic"/>
              <a:ea typeface="Century Gothic"/>
              <a:cs typeface="Century Gothic"/>
              <a:sym typeface="Century Gothic"/>
            </a:endParaRPr>
          </a:p>
          <a:p>
            <a:pPr marL="457200" marR="0" lvl="0" indent="-330200" algn="just" rtl="0">
              <a:lnSpc>
                <a:spcPct val="100000"/>
              </a:lnSpc>
              <a:spcBef>
                <a:spcPts val="0"/>
              </a:spcBef>
              <a:spcAft>
                <a:spcPts val="0"/>
              </a:spcAft>
              <a:buClr>
                <a:srgbClr val="3F3F3F"/>
              </a:buClr>
              <a:buSzPts val="1600"/>
              <a:buFont typeface="Century Gothic"/>
              <a:buChar char="●"/>
            </a:pPr>
            <a:r>
              <a:rPr lang="es" sz="1600">
                <a:solidFill>
                  <a:srgbClr val="3F3F3F"/>
                </a:solidFill>
                <a:latin typeface="Century Gothic"/>
                <a:ea typeface="Century Gothic"/>
                <a:cs typeface="Century Gothic"/>
                <a:sym typeface="Century Gothic"/>
              </a:rPr>
              <a:t>Área técnica</a:t>
            </a:r>
            <a:endParaRPr sz="1600">
              <a:solidFill>
                <a:srgbClr val="3F3F3F"/>
              </a:solidFill>
              <a:latin typeface="Century Gothic"/>
              <a:ea typeface="Century Gothic"/>
              <a:cs typeface="Century Gothic"/>
              <a:sym typeface="Century Gothic"/>
            </a:endParaRPr>
          </a:p>
          <a:p>
            <a:pPr marL="457200" marR="0" lvl="0" indent="-330200" algn="just" rtl="0">
              <a:lnSpc>
                <a:spcPct val="100000"/>
              </a:lnSpc>
              <a:spcBef>
                <a:spcPts val="0"/>
              </a:spcBef>
              <a:spcAft>
                <a:spcPts val="0"/>
              </a:spcAft>
              <a:buClr>
                <a:srgbClr val="3F3F3F"/>
              </a:buClr>
              <a:buSzPts val="1600"/>
              <a:buFont typeface="Century Gothic"/>
              <a:buChar char="●"/>
            </a:pPr>
            <a:r>
              <a:rPr lang="es" sz="1600">
                <a:solidFill>
                  <a:srgbClr val="3F3F3F"/>
                </a:solidFill>
                <a:latin typeface="Century Gothic"/>
                <a:ea typeface="Century Gothic"/>
                <a:cs typeface="Century Gothic"/>
                <a:sym typeface="Century Gothic"/>
              </a:rPr>
              <a:t>Área clínica </a:t>
            </a:r>
            <a:endParaRPr sz="1600">
              <a:solidFill>
                <a:srgbClr val="3F3F3F"/>
              </a:solidFill>
              <a:latin typeface="Century Gothic"/>
              <a:ea typeface="Century Gothic"/>
              <a:cs typeface="Century Gothic"/>
              <a:sym typeface="Century Gothic"/>
            </a:endParaRPr>
          </a:p>
          <a:p>
            <a:pPr marL="457200" marR="0" lvl="0" indent="-330200" algn="just" rtl="0">
              <a:lnSpc>
                <a:spcPct val="100000"/>
              </a:lnSpc>
              <a:spcBef>
                <a:spcPts val="0"/>
              </a:spcBef>
              <a:spcAft>
                <a:spcPts val="0"/>
              </a:spcAft>
              <a:buClr>
                <a:srgbClr val="3F3F3F"/>
              </a:buClr>
              <a:buSzPts val="1600"/>
              <a:buFont typeface="Century Gothic"/>
              <a:buChar char="●"/>
            </a:pPr>
            <a:r>
              <a:rPr lang="es" sz="1600">
                <a:solidFill>
                  <a:srgbClr val="3F3F3F"/>
                </a:solidFill>
                <a:latin typeface="Century Gothic"/>
                <a:ea typeface="Century Gothic"/>
                <a:cs typeface="Century Gothic"/>
                <a:sym typeface="Century Gothic"/>
              </a:rPr>
              <a:t>Área organizacional </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Bases establecen los porcentajes de evaluación de cada factor </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p:txBody>
      </p:sp>
      <p:pic>
        <p:nvPicPr>
          <p:cNvPr id="395" name="Google Shape;395;p47"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396" name="Google Shape;396;p47"/>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48" descr="indice.png"/>
          <p:cNvPicPr preferRelativeResize="0"/>
          <p:nvPr/>
        </p:nvPicPr>
        <p:blipFill rotWithShape="1">
          <a:blip r:embed="rId3">
            <a:alphaModFix/>
          </a:blip>
          <a:srcRect/>
          <a:stretch/>
        </p:blipFill>
        <p:spPr>
          <a:xfrm>
            <a:off x="-18300" y="890425"/>
            <a:ext cx="4172301" cy="292600"/>
          </a:xfrm>
          <a:prstGeom prst="rect">
            <a:avLst/>
          </a:prstGeom>
          <a:noFill/>
          <a:ln>
            <a:noFill/>
          </a:ln>
        </p:spPr>
      </p:pic>
      <p:sp>
        <p:nvSpPr>
          <p:cNvPr id="402" name="Google Shape;402;p48"/>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403" name="Google Shape;403;p48"/>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ACREDITACIÓN Reglamento</a:t>
            </a:r>
            <a:endParaRPr sz="1400" b="0" i="0" u="none" strike="noStrike" cap="none">
              <a:solidFill>
                <a:srgbClr val="000000"/>
              </a:solidFill>
              <a:latin typeface="Arial"/>
              <a:ea typeface="Arial"/>
              <a:cs typeface="Arial"/>
              <a:sym typeface="Arial"/>
            </a:endParaRPr>
          </a:p>
        </p:txBody>
      </p:sp>
      <p:sp>
        <p:nvSpPr>
          <p:cNvPr id="404" name="Google Shape;404;p48"/>
          <p:cNvSpPr txBox="1"/>
          <p:nvPr/>
        </p:nvSpPr>
        <p:spPr>
          <a:xfrm>
            <a:off x="467550" y="1370675"/>
            <a:ext cx="2752200" cy="36102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La </a:t>
            </a:r>
            <a:r>
              <a:rPr lang="es" sz="1600" b="1">
                <a:solidFill>
                  <a:srgbClr val="3F3F3F"/>
                </a:solidFill>
                <a:latin typeface="Century Gothic"/>
                <a:ea typeface="Century Gothic"/>
                <a:cs typeface="Century Gothic"/>
                <a:sym typeface="Century Gothic"/>
              </a:rPr>
              <a:t>escala general</a:t>
            </a:r>
            <a:r>
              <a:rPr lang="es" sz="1600">
                <a:solidFill>
                  <a:srgbClr val="3F3F3F"/>
                </a:solidFill>
                <a:latin typeface="Century Gothic"/>
                <a:ea typeface="Century Gothic"/>
                <a:cs typeface="Century Gothic"/>
                <a:sym typeface="Century Gothic"/>
              </a:rPr>
              <a:t> de puntuación a la que se ceñirá las bases correspondientes será de </a:t>
            </a:r>
            <a:r>
              <a:rPr lang="es" sz="1600" b="1">
                <a:solidFill>
                  <a:srgbClr val="3F3F3F"/>
                </a:solidFill>
                <a:latin typeface="Century Gothic"/>
                <a:ea typeface="Century Gothic"/>
                <a:cs typeface="Century Gothic"/>
                <a:sym typeface="Century Gothic"/>
              </a:rPr>
              <a:t>0 a 1.000 puntos</a:t>
            </a:r>
            <a:r>
              <a:rPr lang="es" sz="1600">
                <a:solidFill>
                  <a:srgbClr val="3F3F3F"/>
                </a:solidFill>
                <a:latin typeface="Century Gothic"/>
                <a:ea typeface="Century Gothic"/>
                <a:cs typeface="Century Gothic"/>
                <a:sym typeface="Century Gothic"/>
              </a:rPr>
              <a:t>, donde </a:t>
            </a:r>
            <a:r>
              <a:rPr lang="es" sz="1600" b="1">
                <a:solidFill>
                  <a:srgbClr val="3F3F3F"/>
                </a:solidFill>
                <a:latin typeface="Century Gothic"/>
                <a:ea typeface="Century Gothic"/>
                <a:cs typeface="Century Gothic"/>
                <a:sym typeface="Century Gothic"/>
              </a:rPr>
              <a:t>las áreas tendrán los siguientes puntajes máximos y mínimos</a:t>
            </a:r>
            <a:endParaRPr sz="1600">
              <a:solidFill>
                <a:srgbClr val="3F3F3F"/>
              </a:solidFill>
              <a:latin typeface="Century Gothic"/>
              <a:ea typeface="Century Gothic"/>
              <a:cs typeface="Century Gothic"/>
              <a:sym typeface="Century Gothic"/>
            </a:endParaRPr>
          </a:p>
          <a:p>
            <a:pPr marL="0" lvl="0" indent="0" algn="just" rtl="0">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a:p>
            <a:pPr marL="0" lvl="0" indent="0" algn="just" rtl="0">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p:txBody>
      </p:sp>
      <p:pic>
        <p:nvPicPr>
          <p:cNvPr id="405" name="Google Shape;405;p48"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406" name="Google Shape;406;p48"/>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pic>
        <p:nvPicPr>
          <p:cNvPr id="407" name="Google Shape;407;p48"/>
          <p:cNvPicPr preferRelativeResize="0"/>
          <p:nvPr/>
        </p:nvPicPr>
        <p:blipFill>
          <a:blip r:embed="rId5">
            <a:alphaModFix/>
          </a:blip>
          <a:stretch>
            <a:fillRect/>
          </a:stretch>
        </p:blipFill>
        <p:spPr>
          <a:xfrm>
            <a:off x="3346300" y="1370675"/>
            <a:ext cx="5587900" cy="2938475"/>
          </a:xfrm>
          <a:prstGeom prst="rect">
            <a:avLst/>
          </a:prstGeom>
          <a:noFill/>
          <a:ln>
            <a:noFill/>
          </a:ln>
        </p:spPr>
      </p:pic>
      <p:sp>
        <p:nvSpPr>
          <p:cNvPr id="408" name="Google Shape;408;p48"/>
          <p:cNvSpPr txBox="1"/>
          <p:nvPr/>
        </p:nvSpPr>
        <p:spPr>
          <a:xfrm>
            <a:off x="373000" y="4443250"/>
            <a:ext cx="8176500" cy="504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 b="1">
                <a:solidFill>
                  <a:srgbClr val="3F3F3F"/>
                </a:solidFill>
                <a:latin typeface="Century Gothic"/>
                <a:ea typeface="Century Gothic"/>
                <a:cs typeface="Century Gothic"/>
                <a:sym typeface="Century Gothic"/>
              </a:rPr>
              <a:t> Para ser acreditado el profesional deberá obtener al menos </a:t>
            </a:r>
            <a:r>
              <a:rPr lang="es" b="1">
                <a:solidFill>
                  <a:srgbClr val="3F3F3F"/>
                </a:solidFill>
                <a:highlight>
                  <a:srgbClr val="FFF2CC"/>
                </a:highlight>
                <a:latin typeface="Century Gothic"/>
                <a:ea typeface="Century Gothic"/>
                <a:cs typeface="Century Gothic"/>
                <a:sym typeface="Century Gothic"/>
              </a:rPr>
              <a:t>600 puntos como puntaje total </a:t>
            </a:r>
            <a:r>
              <a:rPr lang="es" b="1">
                <a:solidFill>
                  <a:srgbClr val="3F3F3F"/>
                </a:solidFill>
                <a:latin typeface="Century Gothic"/>
                <a:ea typeface="Century Gothic"/>
                <a:cs typeface="Century Gothic"/>
                <a:sym typeface="Century Gothic"/>
              </a:rPr>
              <a:t>y satisfacer los mínimos expresados en cada área.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49" descr="indice.png"/>
          <p:cNvPicPr preferRelativeResize="0"/>
          <p:nvPr/>
        </p:nvPicPr>
        <p:blipFill rotWithShape="1">
          <a:blip r:embed="rId3">
            <a:alphaModFix/>
          </a:blip>
          <a:srcRect/>
          <a:stretch/>
        </p:blipFill>
        <p:spPr>
          <a:xfrm>
            <a:off x="-18300" y="890425"/>
            <a:ext cx="2799123" cy="292600"/>
          </a:xfrm>
          <a:prstGeom prst="rect">
            <a:avLst/>
          </a:prstGeom>
          <a:noFill/>
          <a:ln>
            <a:noFill/>
          </a:ln>
        </p:spPr>
      </p:pic>
      <p:sp>
        <p:nvSpPr>
          <p:cNvPr id="414" name="Google Shape;414;p49"/>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415" name="Google Shape;415;p49"/>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ACREDITACIÓN</a:t>
            </a:r>
            <a:endParaRPr sz="1400" b="0" i="0" u="none" strike="noStrike" cap="none">
              <a:solidFill>
                <a:srgbClr val="000000"/>
              </a:solidFill>
              <a:latin typeface="Arial"/>
              <a:ea typeface="Arial"/>
              <a:cs typeface="Arial"/>
              <a:sym typeface="Arial"/>
            </a:endParaRPr>
          </a:p>
        </p:txBody>
      </p:sp>
      <p:sp>
        <p:nvSpPr>
          <p:cNvPr id="416" name="Google Shape;416;p49"/>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b="1">
                <a:solidFill>
                  <a:srgbClr val="3F3F3F"/>
                </a:solidFill>
                <a:latin typeface="Century Gothic"/>
                <a:ea typeface="Century Gothic"/>
                <a:cs typeface="Century Gothic"/>
                <a:sym typeface="Century Gothic"/>
              </a:rPr>
              <a:t>Cada dos años, durante el mes de diciembre</a:t>
            </a:r>
            <a:r>
              <a:rPr lang="es">
                <a:solidFill>
                  <a:srgbClr val="3F3F3F"/>
                </a:solidFill>
                <a:latin typeface="Century Gothic"/>
                <a:ea typeface="Century Gothic"/>
                <a:cs typeface="Century Gothic"/>
                <a:sym typeface="Century Gothic"/>
              </a:rPr>
              <a:t>, los Directores de los Servicios de Salud, aprobarán mediante resolución las Bases del proceso de acreditación que regirá a los establecimientos de su </a:t>
            </a:r>
            <a:r>
              <a:rPr lang="es" b="1">
                <a:solidFill>
                  <a:srgbClr val="3F3F3F"/>
                </a:solidFill>
                <a:latin typeface="Century Gothic"/>
                <a:ea typeface="Century Gothic"/>
                <a:cs typeface="Century Gothic"/>
                <a:sym typeface="Century Gothic"/>
              </a:rPr>
              <a:t>dependencia en el bienio siguiente</a:t>
            </a:r>
            <a:r>
              <a:rPr lang="es">
                <a:solidFill>
                  <a:srgbClr val="3F3F3F"/>
                </a:solidFill>
                <a:latin typeface="Century Gothic"/>
                <a:ea typeface="Century Gothic"/>
                <a:cs typeface="Century Gothic"/>
                <a:sym typeface="Century Gothic"/>
              </a:rPr>
              <a:t>.</a:t>
            </a:r>
            <a:endParaRPr>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b="1">
                <a:solidFill>
                  <a:srgbClr val="3F3F3F"/>
                </a:solidFill>
                <a:latin typeface="Century Gothic"/>
                <a:ea typeface="Century Gothic"/>
                <a:cs typeface="Century Gothic"/>
                <a:sym typeface="Century Gothic"/>
              </a:rPr>
              <a:t>Contenido Mínimo de Bases:</a:t>
            </a:r>
            <a:endParaRPr b="1">
              <a:solidFill>
                <a:srgbClr val="3F3F3F"/>
              </a:solidFill>
              <a:latin typeface="Century Gothic"/>
              <a:ea typeface="Century Gothic"/>
              <a:cs typeface="Century Gothic"/>
              <a:sym typeface="Century Gothic"/>
            </a:endParaRPr>
          </a:p>
          <a:p>
            <a:pPr marL="457200" marR="0" lvl="0" indent="-317500" algn="just" rtl="0">
              <a:lnSpc>
                <a:spcPct val="100000"/>
              </a:lnSpc>
              <a:spcBef>
                <a:spcPts val="0"/>
              </a:spcBef>
              <a:spcAft>
                <a:spcPts val="0"/>
              </a:spcAft>
              <a:buClr>
                <a:srgbClr val="3F3F3F"/>
              </a:buClr>
              <a:buSzPts val="1400"/>
              <a:buFont typeface="Century Gothic"/>
              <a:buChar char="●"/>
            </a:pPr>
            <a:r>
              <a:rPr lang="es">
                <a:solidFill>
                  <a:srgbClr val="3F3F3F"/>
                </a:solidFill>
                <a:latin typeface="Century Gothic"/>
                <a:ea typeface="Century Gothic"/>
                <a:cs typeface="Century Gothic"/>
                <a:sym typeface="Century Gothic"/>
              </a:rPr>
              <a:t>Convocatoria a participar, de acuerdo a las características del Servicio</a:t>
            </a:r>
            <a:endParaRPr>
              <a:solidFill>
                <a:srgbClr val="3F3F3F"/>
              </a:solidFill>
              <a:latin typeface="Century Gothic"/>
              <a:ea typeface="Century Gothic"/>
              <a:cs typeface="Century Gothic"/>
              <a:sym typeface="Century Gothic"/>
            </a:endParaRPr>
          </a:p>
          <a:p>
            <a:pPr marL="457200" marR="0" lvl="0" indent="-317500" algn="just" rtl="0">
              <a:lnSpc>
                <a:spcPct val="100000"/>
              </a:lnSpc>
              <a:spcBef>
                <a:spcPts val="0"/>
              </a:spcBef>
              <a:spcAft>
                <a:spcPts val="0"/>
              </a:spcAft>
              <a:buClr>
                <a:srgbClr val="3F3F3F"/>
              </a:buClr>
              <a:buSzPts val="1400"/>
              <a:buFont typeface="Century Gothic"/>
              <a:buChar char="●"/>
            </a:pPr>
            <a:r>
              <a:rPr lang="es">
                <a:solidFill>
                  <a:srgbClr val="3F3F3F"/>
                </a:solidFill>
                <a:latin typeface="Century Gothic"/>
                <a:ea typeface="Century Gothic"/>
                <a:cs typeface="Century Gothic"/>
                <a:sym typeface="Century Gothic"/>
              </a:rPr>
              <a:t>La apertura y difusión del proceso de acreditación </a:t>
            </a:r>
            <a:endParaRPr>
              <a:solidFill>
                <a:srgbClr val="3F3F3F"/>
              </a:solidFill>
              <a:latin typeface="Century Gothic"/>
              <a:ea typeface="Century Gothic"/>
              <a:cs typeface="Century Gothic"/>
              <a:sym typeface="Century Gothic"/>
            </a:endParaRPr>
          </a:p>
          <a:p>
            <a:pPr marL="457200" marR="0" lvl="0" indent="-317500" algn="just" rtl="0">
              <a:lnSpc>
                <a:spcPct val="100000"/>
              </a:lnSpc>
              <a:spcBef>
                <a:spcPts val="0"/>
              </a:spcBef>
              <a:spcAft>
                <a:spcPts val="0"/>
              </a:spcAft>
              <a:buClr>
                <a:srgbClr val="3F3F3F"/>
              </a:buClr>
              <a:buSzPts val="1400"/>
              <a:buFont typeface="Century Gothic"/>
              <a:buChar char="●"/>
            </a:pPr>
            <a:r>
              <a:rPr lang="es">
                <a:solidFill>
                  <a:srgbClr val="3F3F3F"/>
                </a:solidFill>
                <a:latin typeface="Century Gothic"/>
                <a:ea typeface="Century Gothic"/>
                <a:cs typeface="Century Gothic"/>
                <a:sym typeface="Century Gothic"/>
              </a:rPr>
              <a:t>Formularios de presentación y acreditación de antecedentes </a:t>
            </a:r>
            <a:endParaRPr>
              <a:solidFill>
                <a:srgbClr val="3F3F3F"/>
              </a:solidFill>
              <a:latin typeface="Century Gothic"/>
              <a:ea typeface="Century Gothic"/>
              <a:cs typeface="Century Gothic"/>
              <a:sym typeface="Century Gothic"/>
            </a:endParaRPr>
          </a:p>
          <a:p>
            <a:pPr marL="457200" marR="0" lvl="0" indent="-317500" algn="just" rtl="0">
              <a:lnSpc>
                <a:spcPct val="100000"/>
              </a:lnSpc>
              <a:spcBef>
                <a:spcPts val="0"/>
              </a:spcBef>
              <a:spcAft>
                <a:spcPts val="0"/>
              </a:spcAft>
              <a:buClr>
                <a:srgbClr val="3F3F3F"/>
              </a:buClr>
              <a:buSzPts val="1400"/>
              <a:buFont typeface="Century Gothic"/>
              <a:buChar char="●"/>
            </a:pPr>
            <a:r>
              <a:rPr lang="es">
                <a:solidFill>
                  <a:srgbClr val="3F3F3F"/>
                </a:solidFill>
                <a:latin typeface="Century Gothic"/>
                <a:ea typeface="Century Gothic"/>
                <a:cs typeface="Century Gothic"/>
                <a:sym typeface="Century Gothic"/>
              </a:rPr>
              <a:t>Fecha de constitución de la Comisión de Acreditación</a:t>
            </a:r>
            <a:endParaRPr>
              <a:solidFill>
                <a:srgbClr val="3F3F3F"/>
              </a:solidFill>
              <a:latin typeface="Century Gothic"/>
              <a:ea typeface="Century Gothic"/>
              <a:cs typeface="Century Gothic"/>
              <a:sym typeface="Century Gothic"/>
            </a:endParaRPr>
          </a:p>
          <a:p>
            <a:pPr marL="457200" marR="0" lvl="0" indent="-317500" algn="just" rtl="0">
              <a:lnSpc>
                <a:spcPct val="100000"/>
              </a:lnSpc>
              <a:spcBef>
                <a:spcPts val="0"/>
              </a:spcBef>
              <a:spcAft>
                <a:spcPts val="0"/>
              </a:spcAft>
              <a:buClr>
                <a:srgbClr val="3F3F3F"/>
              </a:buClr>
              <a:buSzPts val="1400"/>
              <a:buFont typeface="Century Gothic"/>
              <a:buChar char="●"/>
            </a:pPr>
            <a:r>
              <a:rPr lang="es">
                <a:solidFill>
                  <a:srgbClr val="3F3F3F"/>
                </a:solidFill>
                <a:latin typeface="Century Gothic"/>
                <a:ea typeface="Century Gothic"/>
                <a:cs typeface="Century Gothic"/>
                <a:sym typeface="Century Gothic"/>
              </a:rPr>
              <a:t>Plazo, forma y lugares de presentación y recepción de antecedentes</a:t>
            </a:r>
            <a:endParaRPr>
              <a:solidFill>
                <a:srgbClr val="3F3F3F"/>
              </a:solidFill>
              <a:latin typeface="Century Gothic"/>
              <a:ea typeface="Century Gothic"/>
              <a:cs typeface="Century Gothic"/>
              <a:sym typeface="Century Gothic"/>
            </a:endParaRPr>
          </a:p>
          <a:p>
            <a:pPr marL="457200" marR="0" lvl="0" indent="-317500" algn="just" rtl="0">
              <a:lnSpc>
                <a:spcPct val="100000"/>
              </a:lnSpc>
              <a:spcBef>
                <a:spcPts val="0"/>
              </a:spcBef>
              <a:spcAft>
                <a:spcPts val="0"/>
              </a:spcAft>
              <a:buClr>
                <a:srgbClr val="3F3F3F"/>
              </a:buClr>
              <a:buSzPts val="1400"/>
              <a:buFont typeface="Century Gothic"/>
              <a:buChar char="●"/>
            </a:pPr>
            <a:r>
              <a:rPr lang="es">
                <a:solidFill>
                  <a:srgbClr val="3F3F3F"/>
                </a:solidFill>
                <a:latin typeface="Century Gothic"/>
                <a:ea typeface="Century Gothic"/>
                <a:cs typeface="Century Gothic"/>
                <a:sym typeface="Century Gothic"/>
              </a:rPr>
              <a:t>Metodologías específicas de puntuación de los antecedentes presentados para justificar cada factor en las respectivas áreas</a:t>
            </a:r>
            <a:endParaRPr>
              <a:solidFill>
                <a:srgbClr val="3F3F3F"/>
              </a:solidFill>
              <a:latin typeface="Century Gothic"/>
              <a:ea typeface="Century Gothic"/>
              <a:cs typeface="Century Gothic"/>
              <a:sym typeface="Century Gothic"/>
            </a:endParaRPr>
          </a:p>
          <a:p>
            <a:pPr marL="457200" marR="0" lvl="0" indent="-317500" algn="just" rtl="0">
              <a:lnSpc>
                <a:spcPct val="100000"/>
              </a:lnSpc>
              <a:spcBef>
                <a:spcPts val="0"/>
              </a:spcBef>
              <a:spcAft>
                <a:spcPts val="0"/>
              </a:spcAft>
              <a:buClr>
                <a:srgbClr val="3F3F3F"/>
              </a:buClr>
              <a:buSzPts val="1400"/>
              <a:buFont typeface="Century Gothic"/>
              <a:buChar char="●"/>
            </a:pPr>
            <a:r>
              <a:rPr lang="es">
                <a:solidFill>
                  <a:srgbClr val="3F3F3F"/>
                </a:solidFill>
                <a:latin typeface="Century Gothic"/>
                <a:ea typeface="Century Gothic"/>
                <a:cs typeface="Century Gothic"/>
                <a:sym typeface="Century Gothic"/>
              </a:rPr>
              <a:t>Forma, lugares y fecha de publicación de los resultados de evaluación preliminares y de listados o nóminas finales.</a:t>
            </a:r>
            <a:endParaRPr>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b="1">
                <a:solidFill>
                  <a:srgbClr val="3F3F3F"/>
                </a:solidFill>
                <a:latin typeface="Century Gothic"/>
                <a:ea typeface="Century Gothic"/>
                <a:cs typeface="Century Gothic"/>
                <a:sym typeface="Century Gothic"/>
              </a:rPr>
              <a:t>Difusión: </a:t>
            </a:r>
            <a:r>
              <a:rPr lang="es">
                <a:solidFill>
                  <a:srgbClr val="3F3F3F"/>
                </a:solidFill>
                <a:latin typeface="Century Gothic"/>
                <a:ea typeface="Century Gothic"/>
                <a:cs typeface="Century Gothic"/>
                <a:sym typeface="Century Gothic"/>
              </a:rPr>
              <a:t>Se debe hacer publicación de las bases en lugares visibles de los establecimientos en enero de cada año (pueden agregarse otras formas de difusión)</a:t>
            </a:r>
            <a:endParaRPr>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a:solidFill>
                <a:srgbClr val="3F3F3F"/>
              </a:solidFill>
              <a:latin typeface="Century Gothic"/>
              <a:ea typeface="Century Gothic"/>
              <a:cs typeface="Century Gothic"/>
              <a:sym typeface="Century Gothic"/>
            </a:endParaRPr>
          </a:p>
        </p:txBody>
      </p:sp>
      <p:pic>
        <p:nvPicPr>
          <p:cNvPr id="417" name="Google Shape;417;p49"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418" name="Google Shape;418;p49"/>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50" descr="indice.png"/>
          <p:cNvPicPr preferRelativeResize="0"/>
          <p:nvPr/>
        </p:nvPicPr>
        <p:blipFill rotWithShape="1">
          <a:blip r:embed="rId3">
            <a:alphaModFix/>
          </a:blip>
          <a:srcRect/>
          <a:stretch/>
        </p:blipFill>
        <p:spPr>
          <a:xfrm>
            <a:off x="-18300" y="890425"/>
            <a:ext cx="4240873" cy="292600"/>
          </a:xfrm>
          <a:prstGeom prst="rect">
            <a:avLst/>
          </a:prstGeom>
          <a:noFill/>
          <a:ln>
            <a:noFill/>
          </a:ln>
        </p:spPr>
      </p:pic>
      <p:sp>
        <p:nvSpPr>
          <p:cNvPr id="424" name="Google Shape;424;p50"/>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425" name="Google Shape;425;p50"/>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ACREDITACIÓN Área Técnica</a:t>
            </a:r>
            <a:endParaRPr sz="1400" b="0" i="0" u="none" strike="noStrike" cap="none">
              <a:solidFill>
                <a:srgbClr val="000000"/>
              </a:solidFill>
              <a:latin typeface="Arial"/>
              <a:ea typeface="Arial"/>
              <a:cs typeface="Arial"/>
              <a:sym typeface="Arial"/>
            </a:endParaRPr>
          </a:p>
        </p:txBody>
      </p:sp>
      <p:sp>
        <p:nvSpPr>
          <p:cNvPr id="426" name="Google Shape;426;p50"/>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              Factores                   				Puntaje máximo</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1.   Capacitación, Perfeccionamiento y</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     Subespecialización                              		250</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2.   Labor docente y de investigación</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     realizada                                               		100</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3.   Reconocimiento académico                 	 50</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          Total área técnica                           		400</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Se evalúan los logros del profesional en función del </a:t>
            </a:r>
            <a:r>
              <a:rPr lang="es" sz="1600" b="1">
                <a:solidFill>
                  <a:srgbClr val="3F3F3F"/>
                </a:solidFill>
                <a:latin typeface="Century Gothic"/>
                <a:ea typeface="Century Gothic"/>
                <a:cs typeface="Century Gothic"/>
                <a:sym typeface="Century Gothic"/>
              </a:rPr>
              <a:t>grado de actualización</a:t>
            </a:r>
            <a:r>
              <a:rPr lang="es" sz="1600">
                <a:solidFill>
                  <a:srgbClr val="3F3F3F"/>
                </a:solidFill>
                <a:latin typeface="Century Gothic"/>
                <a:ea typeface="Century Gothic"/>
                <a:cs typeface="Century Gothic"/>
                <a:sym typeface="Century Gothic"/>
              </a:rPr>
              <a:t> y desarrollo alcanzados a través de actividades formales e informales de capacitación, así como también su </a:t>
            </a:r>
            <a:r>
              <a:rPr lang="es" sz="1600" b="1">
                <a:solidFill>
                  <a:srgbClr val="3F3F3F"/>
                </a:solidFill>
                <a:latin typeface="Century Gothic"/>
                <a:ea typeface="Century Gothic"/>
                <a:cs typeface="Century Gothic"/>
                <a:sym typeface="Century Gothic"/>
              </a:rPr>
              <a:t>contribución en la formación de otros profesionale</a:t>
            </a:r>
            <a:r>
              <a:rPr lang="es" sz="1600">
                <a:solidFill>
                  <a:srgbClr val="3F3F3F"/>
                </a:solidFill>
                <a:latin typeface="Century Gothic"/>
                <a:ea typeface="Century Gothic"/>
                <a:cs typeface="Century Gothic"/>
                <a:sym typeface="Century Gothic"/>
              </a:rPr>
              <a:t>s y en la </a:t>
            </a:r>
            <a:r>
              <a:rPr lang="es" sz="1600" b="1">
                <a:solidFill>
                  <a:srgbClr val="3F3F3F"/>
                </a:solidFill>
                <a:latin typeface="Century Gothic"/>
                <a:ea typeface="Century Gothic"/>
                <a:cs typeface="Century Gothic"/>
                <a:sym typeface="Century Gothic"/>
              </a:rPr>
              <a:t>generación de nuevo conocimiento</a:t>
            </a:r>
            <a:r>
              <a:rPr lang="es" sz="1600">
                <a:solidFill>
                  <a:srgbClr val="3F3F3F"/>
                </a:solidFill>
                <a:latin typeface="Century Gothic"/>
                <a:ea typeface="Century Gothic"/>
                <a:cs typeface="Century Gothic"/>
                <a:sym typeface="Century Gothic"/>
              </a:rPr>
              <a:t>.</a:t>
            </a:r>
            <a:endParaRPr sz="1600">
              <a:solidFill>
                <a:srgbClr val="3F3F3F"/>
              </a:solidFill>
              <a:latin typeface="Century Gothic"/>
              <a:ea typeface="Century Gothic"/>
              <a:cs typeface="Century Gothic"/>
              <a:sym typeface="Century Gothic"/>
            </a:endParaRPr>
          </a:p>
        </p:txBody>
      </p:sp>
      <p:pic>
        <p:nvPicPr>
          <p:cNvPr id="427" name="Google Shape;427;p50"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428" name="Google Shape;428;p50"/>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51" descr="indice.png"/>
          <p:cNvPicPr preferRelativeResize="0"/>
          <p:nvPr/>
        </p:nvPicPr>
        <p:blipFill rotWithShape="1">
          <a:blip r:embed="rId3">
            <a:alphaModFix/>
          </a:blip>
          <a:srcRect/>
          <a:stretch/>
        </p:blipFill>
        <p:spPr>
          <a:xfrm>
            <a:off x="-18300" y="890425"/>
            <a:ext cx="4015527" cy="292600"/>
          </a:xfrm>
          <a:prstGeom prst="rect">
            <a:avLst/>
          </a:prstGeom>
          <a:noFill/>
          <a:ln>
            <a:noFill/>
          </a:ln>
        </p:spPr>
      </p:pic>
      <p:sp>
        <p:nvSpPr>
          <p:cNvPr id="434" name="Google Shape;434;p51"/>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435" name="Google Shape;435;p51"/>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ACREDITACIÓN Área Clínica </a:t>
            </a:r>
            <a:endParaRPr sz="1400" b="0" i="0" u="none" strike="noStrike" cap="none">
              <a:solidFill>
                <a:srgbClr val="000000"/>
              </a:solidFill>
              <a:latin typeface="Arial"/>
              <a:ea typeface="Arial"/>
              <a:cs typeface="Arial"/>
              <a:sym typeface="Arial"/>
            </a:endParaRPr>
          </a:p>
        </p:txBody>
      </p:sp>
      <p:sp>
        <p:nvSpPr>
          <p:cNvPr id="436" name="Google Shape;436;p51"/>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          Factor             			Puntaje máximo</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                  				Para aspectos  Para aspectos  Por cada</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                  				cuantitativos  	   cualitativos       factor</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1.  Atención abierta     			80          		50           		130</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2.  Atención cerrada    			50           		50           		100</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3.  Atención en procedimientos</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    y exámenes            			50           		50           		100</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4.  Actuación en situaciones</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    críticas                      			 0           		70            		70</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       Total área clínica               	180          		220           	400</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a:p>
            <a:pPr marL="0" lvl="0" indent="0" algn="just" rtl="0">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Evalúa los logros demostrados por los profesionales en el desempeño de sus funciones durante el período objeto de acreditación, de acuerdo con las horas semanales contratadas</a:t>
            </a:r>
            <a:endParaRPr sz="1600" b="1">
              <a:solidFill>
                <a:srgbClr val="3F3F3F"/>
              </a:solidFill>
              <a:latin typeface="Century Gothic"/>
              <a:ea typeface="Century Gothic"/>
              <a:cs typeface="Century Gothic"/>
              <a:sym typeface="Century Gothic"/>
            </a:endParaRPr>
          </a:p>
        </p:txBody>
      </p:sp>
      <p:pic>
        <p:nvPicPr>
          <p:cNvPr id="437" name="Google Shape;437;p51"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438" name="Google Shape;438;p51"/>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52" descr="indice.png"/>
          <p:cNvPicPr preferRelativeResize="0"/>
          <p:nvPr/>
        </p:nvPicPr>
        <p:blipFill rotWithShape="1">
          <a:blip r:embed="rId3">
            <a:alphaModFix/>
          </a:blip>
          <a:srcRect/>
          <a:stretch/>
        </p:blipFill>
        <p:spPr>
          <a:xfrm>
            <a:off x="-18300" y="890425"/>
            <a:ext cx="5122599" cy="292600"/>
          </a:xfrm>
          <a:prstGeom prst="rect">
            <a:avLst/>
          </a:prstGeom>
          <a:noFill/>
          <a:ln>
            <a:noFill/>
          </a:ln>
        </p:spPr>
      </p:pic>
      <p:sp>
        <p:nvSpPr>
          <p:cNvPr id="444" name="Google Shape;444;p52"/>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445" name="Google Shape;445;p52"/>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ACREDITACIÓN Área Organizacional</a:t>
            </a:r>
            <a:endParaRPr sz="1400" b="0" i="0" u="none" strike="noStrike" cap="none">
              <a:solidFill>
                <a:srgbClr val="000000"/>
              </a:solidFill>
              <a:latin typeface="Arial"/>
              <a:ea typeface="Arial"/>
              <a:cs typeface="Arial"/>
              <a:sym typeface="Arial"/>
            </a:endParaRPr>
          </a:p>
        </p:txBody>
      </p:sp>
      <p:sp>
        <p:nvSpPr>
          <p:cNvPr id="446" name="Google Shape;446;p52"/>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           Factor                         				Puntaje máximo</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1. Relación de cargos y/o </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   responsabilidades ejercidas en</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   el período.                              	            		100</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2. Relación de aportes realizados</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   por el profesional en el período.            		50</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3. Reconocimientos institucionales.        		50</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     Total área organizacional                  		200</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Se evaluará la contribución del profesional a la organización expresada en los aportes realizados para el logro de los objetivos institucionales y el liderazgo demostrado en su desempeño funcionario</a:t>
            </a:r>
            <a:endParaRPr sz="1600">
              <a:solidFill>
                <a:srgbClr val="3F3F3F"/>
              </a:solidFill>
              <a:latin typeface="Century Gothic"/>
              <a:ea typeface="Century Gothic"/>
              <a:cs typeface="Century Gothic"/>
              <a:sym typeface="Century Gothic"/>
            </a:endParaRPr>
          </a:p>
        </p:txBody>
      </p:sp>
      <p:pic>
        <p:nvPicPr>
          <p:cNvPr id="447" name="Google Shape;447;p52"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448" name="Google Shape;448;p52"/>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53" descr="indice.png"/>
          <p:cNvPicPr preferRelativeResize="0"/>
          <p:nvPr/>
        </p:nvPicPr>
        <p:blipFill rotWithShape="1">
          <a:blip r:embed="rId3">
            <a:alphaModFix/>
          </a:blip>
          <a:srcRect/>
          <a:stretch/>
        </p:blipFill>
        <p:spPr>
          <a:xfrm>
            <a:off x="-18300" y="890425"/>
            <a:ext cx="5044227" cy="292600"/>
          </a:xfrm>
          <a:prstGeom prst="rect">
            <a:avLst/>
          </a:prstGeom>
          <a:noFill/>
          <a:ln>
            <a:noFill/>
          </a:ln>
        </p:spPr>
      </p:pic>
      <p:sp>
        <p:nvSpPr>
          <p:cNvPr id="454" name="Google Shape;454;p53"/>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455" name="Google Shape;455;p53"/>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ACREDITACIÓN Área Organizacional </a:t>
            </a:r>
            <a:endParaRPr sz="1400" b="0" i="0" u="none" strike="noStrike" cap="none">
              <a:solidFill>
                <a:srgbClr val="000000"/>
              </a:solidFill>
              <a:latin typeface="Arial"/>
              <a:ea typeface="Arial"/>
              <a:cs typeface="Arial"/>
              <a:sym typeface="Arial"/>
            </a:endParaRPr>
          </a:p>
        </p:txBody>
      </p:sp>
      <p:sp>
        <p:nvSpPr>
          <p:cNvPr id="456" name="Google Shape;456;p53"/>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1. Relación de los cargos y funciones de responsabilidad asumidas</a:t>
            </a:r>
            <a:r>
              <a:rPr lang="es" sz="1600">
                <a:solidFill>
                  <a:srgbClr val="3F3F3F"/>
                </a:solidFill>
                <a:latin typeface="Century Gothic"/>
                <a:ea typeface="Century Gothic"/>
                <a:cs typeface="Century Gothic"/>
                <a:sym typeface="Century Gothic"/>
              </a:rPr>
              <a:t>, </a:t>
            </a:r>
            <a:r>
              <a:rPr lang="es" sz="1600" b="1">
                <a:solidFill>
                  <a:srgbClr val="3F3F3F"/>
                </a:solidFill>
                <a:latin typeface="Century Gothic"/>
                <a:ea typeface="Century Gothic"/>
                <a:cs typeface="Century Gothic"/>
                <a:sym typeface="Century Gothic"/>
              </a:rPr>
              <a:t>aun cuando estas últimas no estén consignadas formalmente</a:t>
            </a:r>
            <a:r>
              <a:rPr lang="es" sz="1600">
                <a:solidFill>
                  <a:srgbClr val="3F3F3F"/>
                </a:solidFill>
                <a:latin typeface="Century Gothic"/>
                <a:ea typeface="Century Gothic"/>
                <a:cs typeface="Century Gothic"/>
                <a:sym typeface="Century Gothic"/>
              </a:rPr>
              <a:t> en la reglamentación orgánica que rija al establecimiento, bastando el informe del </a:t>
            </a:r>
            <a:r>
              <a:rPr lang="es" sz="1600" b="1">
                <a:solidFill>
                  <a:srgbClr val="3F3F3F"/>
                </a:solidFill>
                <a:latin typeface="Century Gothic"/>
                <a:ea typeface="Century Gothic"/>
                <a:cs typeface="Century Gothic"/>
                <a:sym typeface="Century Gothic"/>
              </a:rPr>
              <a:t>Jefe del Servicio Clínico </a:t>
            </a:r>
            <a:r>
              <a:rPr lang="es" sz="1600">
                <a:solidFill>
                  <a:srgbClr val="3F3F3F"/>
                </a:solidFill>
                <a:latin typeface="Century Gothic"/>
                <a:ea typeface="Century Gothic"/>
                <a:cs typeface="Century Gothic"/>
                <a:sym typeface="Century Gothic"/>
              </a:rPr>
              <a:t>o de la Unidad de Apoyo respectiva, o en su defecto, el del Subdirector Médico o del Director del establecimiento.</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 </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a:solidFill>
                  <a:srgbClr val="3F3F3F"/>
                </a:solidFill>
                <a:latin typeface="Century Gothic"/>
                <a:ea typeface="Century Gothic"/>
                <a:cs typeface="Century Gothic"/>
                <a:sym typeface="Century Gothic"/>
              </a:rPr>
              <a:t>Como se acredita: Relación cronológica de los cargos, comisiones de servicio y/o encomendación de funciones de responsabilidad cumplidos por el profesional funcionario en el período objeto de evaluación. El informe se hará mediante la relación de servicios, resoluciones o decretos correspondientes, emitidos por la autoridad competente.</a:t>
            </a:r>
            <a:endParaRPr sz="1600">
              <a:solidFill>
                <a:srgbClr val="3F3F3F"/>
              </a:solidFill>
              <a:latin typeface="Century Gothic"/>
              <a:ea typeface="Century Gothic"/>
              <a:cs typeface="Century Gothic"/>
              <a:sym typeface="Century Gothic"/>
            </a:endParaRPr>
          </a:p>
        </p:txBody>
      </p:sp>
      <p:pic>
        <p:nvPicPr>
          <p:cNvPr id="457" name="Google Shape;457;p53"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458" name="Google Shape;458;p53"/>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7" descr="ppt01.png"/>
          <p:cNvPicPr preferRelativeResize="0"/>
          <p:nvPr/>
        </p:nvPicPr>
        <p:blipFill rotWithShape="1">
          <a:blip r:embed="rId3">
            <a:alphaModFix/>
          </a:blip>
          <a:srcRect/>
          <a:stretch/>
        </p:blipFill>
        <p:spPr>
          <a:xfrm>
            <a:off x="251525" y="356548"/>
            <a:ext cx="4896657" cy="504854"/>
          </a:xfrm>
          <a:prstGeom prst="rect">
            <a:avLst/>
          </a:prstGeom>
          <a:noFill/>
          <a:ln>
            <a:noFill/>
          </a:ln>
        </p:spPr>
      </p:pic>
      <p:sp>
        <p:nvSpPr>
          <p:cNvPr id="150" name="Google Shape;150;p27"/>
          <p:cNvSpPr txBox="1"/>
          <p:nvPr/>
        </p:nvSpPr>
        <p:spPr>
          <a:xfrm>
            <a:off x="827584" y="357014"/>
            <a:ext cx="504000" cy="36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r>
              <a:rPr lang="es" sz="1800" b="1" i="0" u="none" strike="noStrike" cap="none">
                <a:solidFill>
                  <a:schemeClr val="lt1"/>
                </a:solidFill>
                <a:latin typeface="Century Gothic"/>
                <a:ea typeface="Century Gothic"/>
                <a:cs typeface="Century Gothic"/>
                <a:sym typeface="Century Gothic"/>
              </a:rPr>
              <a:t>1</a:t>
            </a:r>
            <a:endParaRPr sz="1800" b="1" i="0" u="none" strike="noStrike" cap="none">
              <a:solidFill>
                <a:schemeClr val="lt1"/>
              </a:solidFill>
              <a:latin typeface="Century Gothic"/>
              <a:ea typeface="Century Gothic"/>
              <a:cs typeface="Century Gothic"/>
              <a:sym typeface="Century Gothic"/>
            </a:endParaRPr>
          </a:p>
        </p:txBody>
      </p:sp>
      <p:sp>
        <p:nvSpPr>
          <p:cNvPr id="151" name="Google Shape;151;p27"/>
          <p:cNvSpPr txBox="1"/>
          <p:nvPr/>
        </p:nvSpPr>
        <p:spPr>
          <a:xfrm>
            <a:off x="1763700" y="429050"/>
            <a:ext cx="7056900" cy="140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600"/>
              <a:buFont typeface="Century Gothic"/>
              <a:buNone/>
            </a:pPr>
            <a:r>
              <a:rPr lang="es" b="1">
                <a:solidFill>
                  <a:srgbClr val="3F3F3F"/>
                </a:solidFill>
                <a:latin typeface="Century Gothic"/>
                <a:ea typeface="Century Gothic"/>
                <a:cs typeface="Century Gothic"/>
                <a:sym typeface="Century Gothic"/>
              </a:rPr>
              <a:t>INTRODUCCIÓN AL TRABAJO MÉDICO</a:t>
            </a:r>
            <a:endParaRPr b="1">
              <a:solidFill>
                <a:srgbClr val="3F3F3F"/>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rgbClr val="595959"/>
              </a:buClr>
              <a:buSzPts val="1400"/>
              <a:buFont typeface="Century Gothic"/>
              <a:buAutoNum type="alphaUcPeriod"/>
            </a:pPr>
            <a:r>
              <a:rPr lang="es">
                <a:solidFill>
                  <a:srgbClr val="595959"/>
                </a:solidFill>
                <a:latin typeface="Century Gothic"/>
                <a:ea typeface="Century Gothic"/>
                <a:cs typeface="Century Gothic"/>
                <a:sym typeface="Century Gothic"/>
              </a:rPr>
              <a:t>FORMAS DE VINCULACIÓN LABORAL</a:t>
            </a:r>
            <a:endParaRPr>
              <a:solidFill>
                <a:srgbClr val="595959"/>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rgbClr val="595959"/>
              </a:buClr>
              <a:buSzPts val="1400"/>
              <a:buFont typeface="Century Gothic"/>
              <a:buAutoNum type="alphaUcPeriod"/>
            </a:pPr>
            <a:r>
              <a:rPr lang="es">
                <a:solidFill>
                  <a:srgbClr val="595959"/>
                </a:solidFill>
                <a:latin typeface="Century Gothic"/>
                <a:ea typeface="Century Gothic"/>
                <a:cs typeface="Century Gothic"/>
                <a:sym typeface="Century Gothic"/>
              </a:rPr>
              <a:t>ESTATUTO ADMINISTRATIVO: DERECHOS Y DEBERES FUNCIONARIOS </a:t>
            </a:r>
            <a:endParaRPr>
              <a:solidFill>
                <a:srgbClr val="595959"/>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rgbClr val="595959"/>
              </a:buClr>
              <a:buSzPts val="1400"/>
              <a:buFont typeface="Century Gothic"/>
              <a:buAutoNum type="alphaUcPeriod"/>
            </a:pPr>
            <a:r>
              <a:rPr lang="es">
                <a:solidFill>
                  <a:srgbClr val="595959"/>
                </a:solidFill>
                <a:latin typeface="Century Gothic"/>
                <a:ea typeface="Century Gothic"/>
                <a:cs typeface="Century Gothic"/>
                <a:sym typeface="Century Gothic"/>
              </a:rPr>
              <a:t>ELEMENTOS SUPLETORIOS DEL CÓDIGO DEL TRABAJO</a:t>
            </a:r>
            <a:endParaRPr>
              <a:solidFill>
                <a:srgbClr val="595959"/>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rgbClr val="595959"/>
              </a:buClr>
              <a:buSzPts val="1400"/>
              <a:buFont typeface="Century Gothic"/>
              <a:buAutoNum type="alphaUcPeriod"/>
            </a:pPr>
            <a:r>
              <a:rPr lang="es">
                <a:solidFill>
                  <a:srgbClr val="595959"/>
                </a:solidFill>
                <a:latin typeface="Century Gothic"/>
                <a:ea typeface="Century Gothic"/>
                <a:cs typeface="Century Gothic"/>
                <a:sym typeface="Century Gothic"/>
              </a:rPr>
              <a:t>REGULACIÓN DEL TRABAJO A HONORARIO</a:t>
            </a:r>
            <a:endParaRPr b="1">
              <a:solidFill>
                <a:srgbClr val="3F3F3F"/>
              </a:solidFill>
              <a:latin typeface="Century Gothic"/>
              <a:ea typeface="Century Gothic"/>
              <a:cs typeface="Century Gothic"/>
              <a:sym typeface="Century Gothic"/>
            </a:endParaRPr>
          </a:p>
        </p:txBody>
      </p:sp>
      <p:sp>
        <p:nvSpPr>
          <p:cNvPr id="152" name="Google Shape;152;p27"/>
          <p:cNvSpPr/>
          <p:nvPr/>
        </p:nvSpPr>
        <p:spPr>
          <a:xfrm>
            <a:off x="1786600" y="365750"/>
            <a:ext cx="6808800" cy="1641600"/>
          </a:xfrm>
          <a:prstGeom prst="rect">
            <a:avLst/>
          </a:prstGeom>
          <a:solidFill>
            <a:srgbClr val="1F497D">
              <a:alpha val="137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54" descr="indice.png"/>
          <p:cNvPicPr preferRelativeResize="0"/>
          <p:nvPr/>
        </p:nvPicPr>
        <p:blipFill rotWithShape="1">
          <a:blip r:embed="rId3">
            <a:alphaModFix/>
          </a:blip>
          <a:srcRect/>
          <a:stretch/>
        </p:blipFill>
        <p:spPr>
          <a:xfrm>
            <a:off x="-18300" y="890425"/>
            <a:ext cx="5044227" cy="292600"/>
          </a:xfrm>
          <a:prstGeom prst="rect">
            <a:avLst/>
          </a:prstGeom>
          <a:noFill/>
          <a:ln>
            <a:noFill/>
          </a:ln>
        </p:spPr>
      </p:pic>
      <p:sp>
        <p:nvSpPr>
          <p:cNvPr id="464" name="Google Shape;464;p54"/>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465" name="Google Shape;465;p54"/>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ACREDITACIÓN Área Organizacional </a:t>
            </a:r>
            <a:endParaRPr sz="1400" b="0" i="0" u="none" strike="noStrike" cap="none">
              <a:solidFill>
                <a:srgbClr val="000000"/>
              </a:solidFill>
              <a:latin typeface="Arial"/>
              <a:ea typeface="Arial"/>
              <a:cs typeface="Arial"/>
              <a:sym typeface="Arial"/>
            </a:endParaRPr>
          </a:p>
        </p:txBody>
      </p:sp>
      <p:sp>
        <p:nvSpPr>
          <p:cNvPr id="466" name="Google Shape;466;p54"/>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2.  Relación de aportes realizados. </a:t>
            </a:r>
            <a:r>
              <a:rPr lang="es">
                <a:solidFill>
                  <a:srgbClr val="3F3F3F"/>
                </a:solidFill>
                <a:latin typeface="Century Gothic"/>
                <a:ea typeface="Century Gothic"/>
                <a:cs typeface="Century Gothic"/>
                <a:sym typeface="Century Gothic"/>
              </a:rPr>
              <a:t>Se acreditará mediante la relación cronológica y pormenorizada de los aportes realizados en el ámbito clínico o administrativo, impulsados por el profesional en el período a evaluar, ya sea en forma individual o en conjunto con otros profesionales, que hayan tenido por resultado mejorías en la calidad o cantidad de los servicios proporcionados a la población usuaria. Se dará mayor puntaje al profesional que haya hecho la contribución más relevante cuando se trate de iniciativas colectivas. El informe y valoración del aporte serán elaborados por la jefatura que corresponda en cada caso.</a:t>
            </a:r>
            <a:endParaRPr>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3.  Reconocimientos Institucionales. </a:t>
            </a:r>
            <a:r>
              <a:rPr lang="es">
                <a:solidFill>
                  <a:srgbClr val="3F3F3F"/>
                </a:solidFill>
                <a:latin typeface="Century Gothic"/>
                <a:ea typeface="Century Gothic"/>
                <a:cs typeface="Century Gothic"/>
                <a:sym typeface="Century Gothic"/>
              </a:rPr>
              <a:t>Se acreditará mediante la relación cronológica de los reconocimientos recibidos por el profesional en el período a evaluar, ya sea por desempeño destacado, por labor en beneficio de la comunidad o de los funcionarios de su servicio, unidad o establecimiento. Se incluirá dentro de este tipo de reconocimientos la participación del profesional en instancias formales de actividad organizadas por el Ministerio de Salud o los organismos relacionados con él, tales como comisiones o comités de: capacitación, acreditación, concursos, calificaciones, ética, infecciones intrahospitalarias u otras semejantes, incluyendo en ellas la participación como representante gremial o funcionario.</a:t>
            </a:r>
            <a:endParaRPr>
              <a:solidFill>
                <a:srgbClr val="3F3F3F"/>
              </a:solidFill>
              <a:latin typeface="Century Gothic"/>
              <a:ea typeface="Century Gothic"/>
              <a:cs typeface="Century Gothic"/>
              <a:sym typeface="Century Gothic"/>
            </a:endParaRPr>
          </a:p>
        </p:txBody>
      </p:sp>
      <p:pic>
        <p:nvPicPr>
          <p:cNvPr id="467" name="Google Shape;467;p54"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468" name="Google Shape;468;p54"/>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p55" descr="indice.png"/>
          <p:cNvPicPr preferRelativeResize="0"/>
          <p:nvPr/>
        </p:nvPicPr>
        <p:blipFill rotWithShape="1">
          <a:blip r:embed="rId3">
            <a:alphaModFix/>
          </a:blip>
          <a:srcRect/>
          <a:stretch/>
        </p:blipFill>
        <p:spPr>
          <a:xfrm>
            <a:off x="-18300" y="890425"/>
            <a:ext cx="3678300" cy="292600"/>
          </a:xfrm>
          <a:prstGeom prst="rect">
            <a:avLst/>
          </a:prstGeom>
          <a:noFill/>
          <a:ln>
            <a:noFill/>
          </a:ln>
        </p:spPr>
      </p:pic>
      <p:sp>
        <p:nvSpPr>
          <p:cNvPr id="474" name="Google Shape;474;p55"/>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475" name="Google Shape;475;p55"/>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ACREDITACIÓN_Etapas</a:t>
            </a:r>
            <a:endParaRPr sz="1400" b="0" i="0" u="none" strike="noStrike" cap="none">
              <a:solidFill>
                <a:srgbClr val="000000"/>
              </a:solidFill>
              <a:latin typeface="Arial"/>
              <a:ea typeface="Arial"/>
              <a:cs typeface="Arial"/>
              <a:sym typeface="Arial"/>
            </a:endParaRPr>
          </a:p>
        </p:txBody>
      </p:sp>
      <p:sp>
        <p:nvSpPr>
          <p:cNvPr id="476" name="Google Shape;476;p55"/>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2) APELACIÓN </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Los profesionales tendrán derecho a </a:t>
            </a:r>
            <a:r>
              <a:rPr lang="es" sz="1600" b="1">
                <a:solidFill>
                  <a:srgbClr val="3F3F3F"/>
                </a:solidFill>
                <a:latin typeface="Century Gothic"/>
                <a:ea typeface="Century Gothic"/>
                <a:cs typeface="Century Gothic"/>
                <a:sym typeface="Century Gothic"/>
              </a:rPr>
              <a:t>apelar ante el Director del Servicio de Salud</a:t>
            </a:r>
            <a:r>
              <a:rPr lang="es" sz="1600">
                <a:solidFill>
                  <a:srgbClr val="3F3F3F"/>
                </a:solidFill>
                <a:latin typeface="Century Gothic"/>
                <a:ea typeface="Century Gothic"/>
                <a:cs typeface="Century Gothic"/>
                <a:sym typeface="Century Gothic"/>
              </a:rPr>
              <a:t>, respecto de los puntajes asignados por la Comisión de Acreditación, dentro del plazo de </a:t>
            </a:r>
            <a:r>
              <a:rPr lang="es" sz="1600" b="1">
                <a:solidFill>
                  <a:srgbClr val="3F3F3F"/>
                </a:solidFill>
                <a:latin typeface="Century Gothic"/>
                <a:ea typeface="Century Gothic"/>
                <a:cs typeface="Century Gothic"/>
                <a:sym typeface="Century Gothic"/>
              </a:rPr>
              <a:t>5 días hábiles contados desde la fecha de notificación.</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El Director del Servicio de Salud deberá pronunciarse en única instancia respecto de la apelación presentada por el profesional, dentro de los 5 días hábiles siguientes a la fecha de presentación de la apelación.</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p:txBody>
      </p:sp>
      <p:pic>
        <p:nvPicPr>
          <p:cNvPr id="477" name="Google Shape;477;p55"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478" name="Google Shape;478;p55"/>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p56" descr="indice.png"/>
          <p:cNvPicPr preferRelativeResize="0"/>
          <p:nvPr/>
        </p:nvPicPr>
        <p:blipFill rotWithShape="1">
          <a:blip r:embed="rId3">
            <a:alphaModFix/>
          </a:blip>
          <a:srcRect/>
          <a:stretch/>
        </p:blipFill>
        <p:spPr>
          <a:xfrm>
            <a:off x="-18300" y="890425"/>
            <a:ext cx="5031851" cy="292600"/>
          </a:xfrm>
          <a:prstGeom prst="rect">
            <a:avLst/>
          </a:prstGeom>
          <a:noFill/>
          <a:ln>
            <a:noFill/>
          </a:ln>
        </p:spPr>
      </p:pic>
      <p:sp>
        <p:nvSpPr>
          <p:cNvPr id="484" name="Google Shape;484;p56"/>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485" name="Google Shape;485;p56"/>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ACREDITACIÓN_Cierre del Proceso </a:t>
            </a:r>
            <a:endParaRPr sz="1400" b="0" i="0" u="none" strike="noStrike" cap="none">
              <a:solidFill>
                <a:srgbClr val="000000"/>
              </a:solidFill>
              <a:latin typeface="Arial"/>
              <a:ea typeface="Arial"/>
              <a:cs typeface="Arial"/>
              <a:sym typeface="Arial"/>
            </a:endParaRPr>
          </a:p>
        </p:txBody>
      </p:sp>
      <p:sp>
        <p:nvSpPr>
          <p:cNvPr id="486" name="Google Shape;486;p56"/>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114300" lvl="0" indent="0" algn="just" rtl="0">
              <a:lnSpc>
                <a:spcPct val="115000"/>
              </a:lnSpc>
              <a:spcBef>
                <a:spcPts val="0"/>
              </a:spcBef>
              <a:spcAft>
                <a:spcPts val="0"/>
              </a:spcAft>
              <a:buClr>
                <a:schemeClr val="dk1"/>
              </a:buClr>
              <a:buSzPts val="1800"/>
              <a:buFont typeface="Arial"/>
              <a:buNone/>
            </a:pPr>
            <a:r>
              <a:rPr lang="es" sz="1600" b="1">
                <a:solidFill>
                  <a:srgbClr val="595959"/>
                </a:solidFill>
                <a:latin typeface="Century Gothic"/>
                <a:ea typeface="Century Gothic"/>
                <a:cs typeface="Century Gothic"/>
                <a:sym typeface="Century Gothic"/>
              </a:rPr>
              <a:t>INFORME DE ACREDITACIÓN</a:t>
            </a:r>
            <a:endParaRPr sz="1600" b="1">
              <a:solidFill>
                <a:srgbClr val="595959"/>
              </a:solidFill>
              <a:latin typeface="Century Gothic"/>
              <a:ea typeface="Century Gothic"/>
              <a:cs typeface="Century Gothic"/>
              <a:sym typeface="Century Gothic"/>
            </a:endParaRPr>
          </a:p>
          <a:p>
            <a:pPr marL="114300" lvl="0" indent="0" algn="just" rtl="0">
              <a:lnSpc>
                <a:spcPct val="115000"/>
              </a:lnSpc>
              <a:spcBef>
                <a:spcPts val="0"/>
              </a:spcBef>
              <a:spcAft>
                <a:spcPts val="0"/>
              </a:spcAft>
              <a:buClr>
                <a:schemeClr val="dk1"/>
              </a:buClr>
              <a:buSzPts val="1800"/>
              <a:buFont typeface="Arial"/>
              <a:buNone/>
            </a:pPr>
            <a:r>
              <a:rPr lang="es" sz="1600">
                <a:solidFill>
                  <a:srgbClr val="595959"/>
                </a:solidFill>
                <a:latin typeface="Century Gothic"/>
                <a:ea typeface="Century Gothic"/>
                <a:cs typeface="Century Gothic"/>
                <a:sym typeface="Century Gothic"/>
              </a:rPr>
              <a:t>Con los resultados del proceso de acreditación de cada profesional y de la resolución de la apelación cuando corresponda, la Comisión de Acreditación emitirá a más tardar el </a:t>
            </a:r>
            <a:r>
              <a:rPr lang="es" sz="1600" b="1">
                <a:solidFill>
                  <a:srgbClr val="595959"/>
                </a:solidFill>
                <a:latin typeface="Century Gothic"/>
                <a:ea typeface="Century Gothic"/>
                <a:cs typeface="Century Gothic"/>
                <a:sym typeface="Century Gothic"/>
              </a:rPr>
              <a:t>31 de julio un informe de acreditación</a:t>
            </a:r>
            <a:r>
              <a:rPr lang="es" sz="1600">
                <a:solidFill>
                  <a:srgbClr val="595959"/>
                </a:solidFill>
                <a:latin typeface="Century Gothic"/>
                <a:ea typeface="Century Gothic"/>
                <a:cs typeface="Century Gothic"/>
                <a:sym typeface="Century Gothic"/>
              </a:rPr>
              <a:t>.  </a:t>
            </a:r>
            <a:endParaRPr sz="1600">
              <a:solidFill>
                <a:srgbClr val="595959"/>
              </a:solidFill>
              <a:latin typeface="Century Gothic"/>
              <a:ea typeface="Century Gothic"/>
              <a:cs typeface="Century Gothic"/>
              <a:sym typeface="Century Gothic"/>
            </a:endParaRPr>
          </a:p>
          <a:p>
            <a:pPr marL="114300" lvl="0" indent="0" algn="just" rtl="0">
              <a:lnSpc>
                <a:spcPct val="115000"/>
              </a:lnSpc>
              <a:spcBef>
                <a:spcPts val="0"/>
              </a:spcBef>
              <a:spcAft>
                <a:spcPts val="0"/>
              </a:spcAft>
              <a:buClr>
                <a:schemeClr val="dk1"/>
              </a:buClr>
              <a:buSzPts val="1800"/>
              <a:buFont typeface="Arial"/>
              <a:buNone/>
            </a:pPr>
            <a:endParaRPr sz="1600">
              <a:solidFill>
                <a:srgbClr val="595959"/>
              </a:solidFill>
              <a:latin typeface="Century Gothic"/>
              <a:ea typeface="Century Gothic"/>
              <a:cs typeface="Century Gothic"/>
              <a:sym typeface="Century Gothic"/>
            </a:endParaRPr>
          </a:p>
          <a:p>
            <a:pPr marL="114300" lvl="0" indent="0" algn="just" rtl="0">
              <a:lnSpc>
                <a:spcPct val="115000"/>
              </a:lnSpc>
              <a:spcBef>
                <a:spcPts val="0"/>
              </a:spcBef>
              <a:spcAft>
                <a:spcPts val="0"/>
              </a:spcAft>
              <a:buClr>
                <a:schemeClr val="dk1"/>
              </a:buClr>
              <a:buSzPts val="1800"/>
              <a:buFont typeface="Arial"/>
              <a:buNone/>
            </a:pPr>
            <a:r>
              <a:rPr lang="es" sz="1600">
                <a:solidFill>
                  <a:srgbClr val="595959"/>
                </a:solidFill>
                <a:latin typeface="Century Gothic"/>
                <a:ea typeface="Century Gothic"/>
                <a:cs typeface="Century Gothic"/>
                <a:sym typeface="Century Gothic"/>
              </a:rPr>
              <a:t>Informe debe señalar quienes cumplieron y quienes-no con el puntaje mínimo. </a:t>
            </a:r>
            <a:endParaRPr sz="1600">
              <a:solidFill>
                <a:srgbClr val="595959"/>
              </a:solidFill>
              <a:latin typeface="Century Gothic"/>
              <a:ea typeface="Century Gothic"/>
              <a:cs typeface="Century Gothic"/>
              <a:sym typeface="Century Gothic"/>
            </a:endParaRPr>
          </a:p>
          <a:p>
            <a:pPr marL="114300" lvl="0" indent="0" algn="just" rtl="0">
              <a:lnSpc>
                <a:spcPct val="115000"/>
              </a:lnSpc>
              <a:spcBef>
                <a:spcPts val="0"/>
              </a:spcBef>
              <a:spcAft>
                <a:spcPts val="0"/>
              </a:spcAft>
              <a:buClr>
                <a:schemeClr val="dk1"/>
              </a:buClr>
              <a:buSzPts val="1800"/>
              <a:buFont typeface="Arial"/>
              <a:buNone/>
            </a:pPr>
            <a:endParaRPr sz="1600">
              <a:solidFill>
                <a:srgbClr val="595959"/>
              </a:solidFill>
              <a:latin typeface="Century Gothic"/>
              <a:ea typeface="Century Gothic"/>
              <a:cs typeface="Century Gothic"/>
              <a:sym typeface="Century Gothic"/>
            </a:endParaRPr>
          </a:p>
          <a:p>
            <a:pPr marL="114300" lvl="0" indent="0" algn="just" rtl="0">
              <a:lnSpc>
                <a:spcPct val="115000"/>
              </a:lnSpc>
              <a:spcBef>
                <a:spcPts val="0"/>
              </a:spcBef>
              <a:spcAft>
                <a:spcPts val="0"/>
              </a:spcAft>
              <a:buClr>
                <a:schemeClr val="dk1"/>
              </a:buClr>
              <a:buSzPts val="1800"/>
              <a:buFont typeface="Arial"/>
              <a:buNone/>
            </a:pPr>
            <a:r>
              <a:rPr lang="es" sz="1600">
                <a:solidFill>
                  <a:srgbClr val="595959"/>
                </a:solidFill>
                <a:latin typeface="Century Gothic"/>
                <a:ea typeface="Century Gothic"/>
                <a:cs typeface="Century Gothic"/>
                <a:sym typeface="Century Gothic"/>
              </a:rPr>
              <a:t>Estas nóminas, firmadas por el Presidente y Secretario Ejecutivo de la Comisión de Acreditación, serán entregadas al </a:t>
            </a:r>
            <a:r>
              <a:rPr lang="es" sz="1600" b="1">
                <a:solidFill>
                  <a:srgbClr val="595959"/>
                </a:solidFill>
                <a:latin typeface="Century Gothic"/>
                <a:ea typeface="Century Gothic"/>
                <a:cs typeface="Century Gothic"/>
                <a:sym typeface="Century Gothic"/>
              </a:rPr>
              <a:t>Director del Servicio de Salud</a:t>
            </a:r>
            <a:r>
              <a:rPr lang="es" sz="1600">
                <a:solidFill>
                  <a:srgbClr val="595959"/>
                </a:solidFill>
                <a:latin typeface="Century Gothic"/>
                <a:ea typeface="Century Gothic"/>
                <a:cs typeface="Century Gothic"/>
                <a:sym typeface="Century Gothic"/>
              </a:rPr>
              <a:t> para su sanción mediante </a:t>
            </a:r>
            <a:r>
              <a:rPr lang="es" sz="1600" b="1">
                <a:solidFill>
                  <a:srgbClr val="595959"/>
                </a:solidFill>
                <a:latin typeface="Century Gothic"/>
                <a:ea typeface="Century Gothic"/>
                <a:cs typeface="Century Gothic"/>
                <a:sym typeface="Century Gothic"/>
              </a:rPr>
              <a:t>resolución, dictada y notificada a más tardar el día 15 de agosto</a:t>
            </a:r>
            <a:r>
              <a:rPr lang="es" sz="1600">
                <a:solidFill>
                  <a:srgbClr val="595959"/>
                </a:solidFill>
                <a:latin typeface="Century Gothic"/>
                <a:ea typeface="Century Gothic"/>
                <a:cs typeface="Century Gothic"/>
                <a:sym typeface="Century Gothic"/>
              </a:rPr>
              <a:t>, fecha en la que los profesionales que obtengan los puntajes mínimos establecidos en las bases del proceso, se entenderán acreditados para todos los efectos legales.</a:t>
            </a:r>
            <a:endParaRPr sz="1600">
              <a:solidFill>
                <a:srgbClr val="595959"/>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p:txBody>
      </p:sp>
      <p:pic>
        <p:nvPicPr>
          <p:cNvPr id="487" name="Google Shape;487;p56"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488" name="Google Shape;488;p56"/>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57" descr="indice.png"/>
          <p:cNvPicPr preferRelativeResize="0"/>
          <p:nvPr/>
        </p:nvPicPr>
        <p:blipFill rotWithShape="1">
          <a:blip r:embed="rId3">
            <a:alphaModFix/>
          </a:blip>
          <a:srcRect/>
          <a:stretch/>
        </p:blipFill>
        <p:spPr>
          <a:xfrm>
            <a:off x="-18300" y="890425"/>
            <a:ext cx="3692226" cy="292600"/>
          </a:xfrm>
          <a:prstGeom prst="rect">
            <a:avLst/>
          </a:prstGeom>
          <a:noFill/>
          <a:ln>
            <a:noFill/>
          </a:ln>
        </p:spPr>
      </p:pic>
      <p:sp>
        <p:nvSpPr>
          <p:cNvPr id="494" name="Google Shape;494;p57"/>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495" name="Google Shape;495;p57"/>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ACREDITACIÓN_Efectos</a:t>
            </a:r>
            <a:endParaRPr sz="1400" b="0" i="0" u="none" strike="noStrike" cap="none">
              <a:solidFill>
                <a:srgbClr val="000000"/>
              </a:solidFill>
              <a:latin typeface="Arial"/>
              <a:ea typeface="Arial"/>
              <a:cs typeface="Arial"/>
              <a:sym typeface="Arial"/>
            </a:endParaRPr>
          </a:p>
        </p:txBody>
      </p:sp>
      <p:sp>
        <p:nvSpPr>
          <p:cNvPr id="496" name="Google Shape;496;p57"/>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Los profesionales que aprueben la acreditación accederán en el respectivo cargo al nivel inmediatamente siguiente, </a:t>
            </a:r>
            <a:r>
              <a:rPr lang="es" sz="1600" b="1">
                <a:solidFill>
                  <a:srgbClr val="3F3F3F"/>
                </a:solidFill>
                <a:latin typeface="Century Gothic"/>
                <a:ea typeface="Century Gothic"/>
                <a:cs typeface="Century Gothic"/>
                <a:sym typeface="Century Gothic"/>
              </a:rPr>
              <a:t>siempre que exista cupo financiero para ello</a:t>
            </a:r>
            <a:r>
              <a:rPr lang="es" sz="1600">
                <a:solidFill>
                  <a:srgbClr val="3F3F3F"/>
                </a:solidFill>
                <a:latin typeface="Century Gothic"/>
                <a:ea typeface="Century Gothic"/>
                <a:cs typeface="Century Gothic"/>
                <a:sym typeface="Century Gothic"/>
              </a:rPr>
              <a:t>, lo que deberá ser reconocido por </a:t>
            </a:r>
            <a:r>
              <a:rPr lang="es" sz="1600" b="1">
                <a:solidFill>
                  <a:srgbClr val="3F3F3F"/>
                </a:solidFill>
                <a:latin typeface="Century Gothic"/>
                <a:ea typeface="Century Gothic"/>
                <a:cs typeface="Century Gothic"/>
                <a:sym typeface="Century Gothic"/>
              </a:rPr>
              <a:t>resolución del Director del Servicio de Salud</a:t>
            </a:r>
            <a:r>
              <a:rPr lang="es" sz="1600">
                <a:solidFill>
                  <a:srgbClr val="3F3F3F"/>
                </a:solidFill>
                <a:latin typeface="Century Gothic"/>
                <a:ea typeface="Century Gothic"/>
                <a:cs typeface="Century Gothic"/>
                <a:sym typeface="Century Gothic"/>
              </a:rPr>
              <a:t>. A contar de dicho plazo percibirán la asignación de experiencia calificada. </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El Director deberá dictar dicha resolución en el plazo de 30 días corridos, contados desde la fecha de la resolución.</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 </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De no existir cupo</a:t>
            </a:r>
            <a:r>
              <a:rPr lang="es" sz="1600">
                <a:solidFill>
                  <a:srgbClr val="3F3F3F"/>
                </a:solidFill>
                <a:latin typeface="Century Gothic"/>
                <a:ea typeface="Century Gothic"/>
                <a:cs typeface="Century Gothic"/>
                <a:sym typeface="Century Gothic"/>
              </a:rPr>
              <a:t>, pasarán a integrar, por </a:t>
            </a:r>
            <a:r>
              <a:rPr lang="es" sz="1600" b="1">
                <a:solidFill>
                  <a:srgbClr val="3F3F3F"/>
                </a:solidFill>
                <a:latin typeface="Century Gothic"/>
                <a:ea typeface="Century Gothic"/>
                <a:cs typeface="Century Gothic"/>
                <a:sym typeface="Century Gothic"/>
              </a:rPr>
              <a:t>orden de precedencia</a:t>
            </a:r>
            <a:r>
              <a:rPr lang="es" sz="1600">
                <a:solidFill>
                  <a:srgbClr val="3F3F3F"/>
                </a:solidFill>
                <a:latin typeface="Century Gothic"/>
                <a:ea typeface="Century Gothic"/>
                <a:cs typeface="Century Gothic"/>
                <a:sym typeface="Century Gothic"/>
              </a:rPr>
              <a:t>, según el proceso en que resultaron acreditados, una nómina por profesión que para esos efectos llevará el Servicio, en espera de cupo financiero. El nuevo monto del beneficio se pagará sólo desde que se genere dicho cupo financiero.</a:t>
            </a:r>
            <a:endParaRPr sz="1600">
              <a:solidFill>
                <a:srgbClr val="3F3F3F"/>
              </a:solidFill>
              <a:latin typeface="Century Gothic"/>
              <a:ea typeface="Century Gothic"/>
              <a:cs typeface="Century Gothic"/>
              <a:sym typeface="Century Gothic"/>
            </a:endParaRPr>
          </a:p>
        </p:txBody>
      </p:sp>
      <p:pic>
        <p:nvPicPr>
          <p:cNvPr id="497" name="Google Shape;497;p57"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498" name="Google Shape;498;p57"/>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Google Shape;503;p58" descr="indice.png"/>
          <p:cNvPicPr preferRelativeResize="0"/>
          <p:nvPr/>
        </p:nvPicPr>
        <p:blipFill rotWithShape="1">
          <a:blip r:embed="rId3">
            <a:alphaModFix/>
          </a:blip>
          <a:srcRect/>
          <a:stretch/>
        </p:blipFill>
        <p:spPr>
          <a:xfrm>
            <a:off x="-18300" y="890425"/>
            <a:ext cx="2788675" cy="292600"/>
          </a:xfrm>
          <a:prstGeom prst="rect">
            <a:avLst/>
          </a:prstGeom>
          <a:noFill/>
          <a:ln>
            <a:noFill/>
          </a:ln>
        </p:spPr>
      </p:pic>
      <p:sp>
        <p:nvSpPr>
          <p:cNvPr id="504" name="Google Shape;504;p58"/>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505" name="Google Shape;505;p58"/>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ACREDITACIÓN </a:t>
            </a:r>
            <a:endParaRPr sz="1400" b="0" i="0" u="none" strike="noStrike" cap="none">
              <a:solidFill>
                <a:srgbClr val="000000"/>
              </a:solidFill>
              <a:latin typeface="Arial"/>
              <a:ea typeface="Arial"/>
              <a:cs typeface="Arial"/>
              <a:sym typeface="Arial"/>
            </a:endParaRPr>
          </a:p>
        </p:txBody>
      </p:sp>
      <p:sp>
        <p:nvSpPr>
          <p:cNvPr id="506" name="Google Shape;506;p58"/>
          <p:cNvSpPr txBox="1"/>
          <p:nvPr/>
        </p:nvSpPr>
        <p:spPr>
          <a:xfrm>
            <a:off x="348000" y="13781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Orden de precedencia</a:t>
            </a:r>
            <a:r>
              <a:rPr lang="es" sz="1600">
                <a:solidFill>
                  <a:srgbClr val="3F3F3F"/>
                </a:solidFill>
                <a:latin typeface="Century Gothic"/>
                <a:ea typeface="Century Gothic"/>
                <a:cs typeface="Century Gothic"/>
                <a:sym typeface="Century Gothic"/>
              </a:rPr>
              <a:t> se conformará del siguiente modo:</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a) Respecto de los </a:t>
            </a:r>
            <a:r>
              <a:rPr lang="es" sz="1600" b="1">
                <a:solidFill>
                  <a:srgbClr val="3F3F3F"/>
                </a:solidFill>
                <a:latin typeface="Century Gothic"/>
                <a:ea typeface="Century Gothic"/>
                <a:cs typeface="Century Gothic"/>
                <a:sym typeface="Century Gothic"/>
              </a:rPr>
              <a:t>profesionales acreditados en distintos procesos</a:t>
            </a:r>
            <a:r>
              <a:rPr lang="es" sz="1600">
                <a:solidFill>
                  <a:srgbClr val="3F3F3F"/>
                </a:solidFill>
                <a:latin typeface="Century Gothic"/>
                <a:ea typeface="Century Gothic"/>
                <a:cs typeface="Century Gothic"/>
                <a:sym typeface="Century Gothic"/>
              </a:rPr>
              <a:t> primará la fecha del proceso de acreditación más antiguo.</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b) Respecto de los </a:t>
            </a:r>
            <a:r>
              <a:rPr lang="es" sz="1600" b="1">
                <a:solidFill>
                  <a:srgbClr val="3F3F3F"/>
                </a:solidFill>
                <a:latin typeface="Century Gothic"/>
                <a:ea typeface="Century Gothic"/>
                <a:cs typeface="Century Gothic"/>
                <a:sym typeface="Century Gothic"/>
              </a:rPr>
              <a:t>profesionales acreditados durante un mismo proceso</a:t>
            </a:r>
            <a:r>
              <a:rPr lang="es" sz="1600">
                <a:solidFill>
                  <a:srgbClr val="3F3F3F"/>
                </a:solidFill>
                <a:latin typeface="Century Gothic"/>
                <a:ea typeface="Century Gothic"/>
                <a:cs typeface="Century Gothic"/>
                <a:sym typeface="Century Gothic"/>
              </a:rPr>
              <a:t>, primará el puntaje total de acreditación; en caso de empate se dirimirá según el puntaje obtenido en las </a:t>
            </a:r>
            <a:r>
              <a:rPr lang="es" sz="1600" b="1">
                <a:solidFill>
                  <a:srgbClr val="3F3F3F"/>
                </a:solidFill>
                <a:latin typeface="Century Gothic"/>
                <a:ea typeface="Century Gothic"/>
                <a:cs typeface="Century Gothic"/>
                <a:sym typeface="Century Gothic"/>
              </a:rPr>
              <a:t>áreas clínica, técnica y organizacional, en ese orden de prelación</a:t>
            </a:r>
            <a:r>
              <a:rPr lang="es" sz="1600">
                <a:solidFill>
                  <a:srgbClr val="3F3F3F"/>
                </a:solidFill>
                <a:latin typeface="Century Gothic"/>
                <a:ea typeface="Century Gothic"/>
                <a:cs typeface="Century Gothic"/>
                <a:sym typeface="Century Gothic"/>
              </a:rPr>
              <a:t>. En el caso de que persista el empate, la Comisión de Acreditación procederá a un sorteo.</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p:txBody>
      </p:sp>
      <p:pic>
        <p:nvPicPr>
          <p:cNvPr id="507" name="Google Shape;507;p58"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508" name="Google Shape;508;p58"/>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59" descr="indice.png"/>
          <p:cNvPicPr preferRelativeResize="0"/>
          <p:nvPr/>
        </p:nvPicPr>
        <p:blipFill rotWithShape="1">
          <a:blip r:embed="rId3">
            <a:alphaModFix/>
          </a:blip>
          <a:srcRect/>
          <a:stretch/>
        </p:blipFill>
        <p:spPr>
          <a:xfrm>
            <a:off x="-18300" y="890425"/>
            <a:ext cx="3692226" cy="292600"/>
          </a:xfrm>
          <a:prstGeom prst="rect">
            <a:avLst/>
          </a:prstGeom>
          <a:noFill/>
          <a:ln>
            <a:noFill/>
          </a:ln>
        </p:spPr>
      </p:pic>
      <p:sp>
        <p:nvSpPr>
          <p:cNvPr id="514" name="Google Shape;514;p59"/>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515" name="Google Shape;515;p59"/>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ACREDITACIÓN_Efectos</a:t>
            </a:r>
            <a:endParaRPr sz="1400" b="0" i="0" u="none" strike="noStrike" cap="none">
              <a:solidFill>
                <a:srgbClr val="000000"/>
              </a:solidFill>
              <a:latin typeface="Arial"/>
              <a:ea typeface="Arial"/>
              <a:cs typeface="Arial"/>
              <a:sym typeface="Arial"/>
            </a:endParaRPr>
          </a:p>
        </p:txBody>
      </p:sp>
      <p:sp>
        <p:nvSpPr>
          <p:cNvPr id="516" name="Google Shape;516;p59"/>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300">
                <a:solidFill>
                  <a:srgbClr val="3F3F3F"/>
                </a:solidFill>
                <a:latin typeface="Century Gothic"/>
                <a:ea typeface="Century Gothic"/>
                <a:cs typeface="Century Gothic"/>
                <a:sym typeface="Century Gothic"/>
              </a:rPr>
              <a:t>Los profesionales que se encuentren en la nómina podrán abonar el tiempo que deban esperar por el cupo financiero para acceder al siguiente nivel de la Etapa, debiendo considerarse, asimismo, los logros alcanzados durante este tiempo por los profesionales en el ejercicio de sus funciones.</a:t>
            </a:r>
            <a:endParaRPr sz="13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3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300">
                <a:solidFill>
                  <a:srgbClr val="3F3F3F"/>
                </a:solidFill>
                <a:latin typeface="Century Gothic"/>
                <a:ea typeface="Century Gothic"/>
                <a:cs typeface="Century Gothic"/>
                <a:sym typeface="Century Gothic"/>
              </a:rPr>
              <a:t>Los profesionales que </a:t>
            </a:r>
            <a:r>
              <a:rPr lang="es" sz="1300" b="1">
                <a:solidFill>
                  <a:srgbClr val="3F3F3F"/>
                </a:solidFill>
                <a:latin typeface="Century Gothic"/>
                <a:ea typeface="Century Gothic"/>
                <a:cs typeface="Century Gothic"/>
                <a:sym typeface="Century Gothic"/>
              </a:rPr>
              <a:t>no aprueben la acreditación</a:t>
            </a:r>
            <a:r>
              <a:rPr lang="es" sz="1300">
                <a:solidFill>
                  <a:srgbClr val="3F3F3F"/>
                </a:solidFill>
                <a:latin typeface="Century Gothic"/>
                <a:ea typeface="Century Gothic"/>
                <a:cs typeface="Century Gothic"/>
                <a:sym typeface="Century Gothic"/>
              </a:rPr>
              <a:t> a que deban someterse mantendrán su cargo y el nivel en que se encontraren, pero deberán presentar anualmente sus antecedentes para nuevas acreditaciones en ese cargo.</a:t>
            </a:r>
            <a:endParaRPr sz="13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3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300">
                <a:solidFill>
                  <a:srgbClr val="3F3F3F"/>
                </a:solidFill>
                <a:latin typeface="Century Gothic"/>
                <a:ea typeface="Century Gothic"/>
                <a:cs typeface="Century Gothic"/>
                <a:sym typeface="Century Gothic"/>
              </a:rPr>
              <a:t>A los profesionales titulares o contratados </a:t>
            </a:r>
            <a:r>
              <a:rPr lang="es" sz="1300" b="1">
                <a:solidFill>
                  <a:srgbClr val="3F3F3F"/>
                </a:solidFill>
                <a:latin typeface="Century Gothic"/>
                <a:ea typeface="Century Gothic"/>
                <a:cs typeface="Century Gothic"/>
                <a:sym typeface="Century Gothic"/>
              </a:rPr>
              <a:t>que hubieren aprobado la acreditación en un Servicio de Salud y postulen a otro cargo en el mismo u otro Servicio de Salud</a:t>
            </a:r>
            <a:r>
              <a:rPr lang="es" sz="1300">
                <a:solidFill>
                  <a:srgbClr val="3F3F3F"/>
                </a:solidFill>
                <a:latin typeface="Century Gothic"/>
                <a:ea typeface="Century Gothic"/>
                <a:cs typeface="Century Gothic"/>
                <a:sym typeface="Century Gothic"/>
              </a:rPr>
              <a:t>, se les considerará favorablemente dicho antecedente en el respectivo concurso.</a:t>
            </a:r>
            <a:endParaRPr sz="13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3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300">
                <a:solidFill>
                  <a:srgbClr val="3F3F3F"/>
                </a:solidFill>
                <a:latin typeface="Century Gothic"/>
                <a:ea typeface="Century Gothic"/>
                <a:cs typeface="Century Gothic"/>
                <a:sym typeface="Century Gothic"/>
              </a:rPr>
              <a:t>A los profesionales que conserven la propiedad de sus cargos al asumir otro incompatible, no se les contabilizará, para los efectos de presentar sus antecedentes al proceso de acreditación, el tiempo que permanezcan ausentes de ellos, si fuere superior a un año. Sin embargo, tales profesionales podrán presentar voluntariamente sus antecedentes en la oportunidad en que les correspondería hacerlo de no mediar esta circunstancia.</a:t>
            </a:r>
            <a:endParaRPr sz="13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300">
              <a:solidFill>
                <a:srgbClr val="3F3F3F"/>
              </a:solidFill>
              <a:latin typeface="Century Gothic"/>
              <a:ea typeface="Century Gothic"/>
              <a:cs typeface="Century Gothic"/>
              <a:sym typeface="Century Gothic"/>
            </a:endParaRPr>
          </a:p>
        </p:txBody>
      </p:sp>
      <p:pic>
        <p:nvPicPr>
          <p:cNvPr id="517" name="Google Shape;517;p59"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518" name="Google Shape;518;p59"/>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Google Shape;523;p60" descr="indice.png"/>
          <p:cNvPicPr preferRelativeResize="0"/>
          <p:nvPr/>
        </p:nvPicPr>
        <p:blipFill rotWithShape="1">
          <a:blip r:embed="rId3">
            <a:alphaModFix/>
          </a:blip>
          <a:srcRect/>
          <a:stretch/>
        </p:blipFill>
        <p:spPr>
          <a:xfrm>
            <a:off x="-18300" y="890425"/>
            <a:ext cx="5026301" cy="292600"/>
          </a:xfrm>
          <a:prstGeom prst="rect">
            <a:avLst/>
          </a:prstGeom>
          <a:noFill/>
          <a:ln>
            <a:noFill/>
          </a:ln>
        </p:spPr>
      </p:pic>
      <p:sp>
        <p:nvSpPr>
          <p:cNvPr id="524" name="Google Shape;524;p60"/>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525" name="Google Shape;525;p60"/>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INCENTIVO AL RETIRO Ley 20.986</a:t>
            </a:r>
            <a:endParaRPr sz="1400" b="0" i="0" u="none" strike="noStrike" cap="none">
              <a:solidFill>
                <a:srgbClr val="000000"/>
              </a:solidFill>
              <a:latin typeface="Arial"/>
              <a:ea typeface="Arial"/>
              <a:cs typeface="Arial"/>
              <a:sym typeface="Arial"/>
            </a:endParaRPr>
          </a:p>
        </p:txBody>
      </p:sp>
      <p:sp>
        <p:nvSpPr>
          <p:cNvPr id="526" name="Google Shape;526;p60"/>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Concepto: Corresponde a un </a:t>
            </a:r>
            <a:r>
              <a:rPr lang="es" sz="1600" b="1">
                <a:solidFill>
                  <a:srgbClr val="3F3F3F"/>
                </a:solidFill>
                <a:latin typeface="Century Gothic"/>
                <a:ea typeface="Century Gothic"/>
                <a:cs typeface="Century Gothic"/>
                <a:sym typeface="Century Gothic"/>
              </a:rPr>
              <a:t>acuerdo entre el estado y los funcionarios</a:t>
            </a:r>
            <a:r>
              <a:rPr lang="es" sz="1600">
                <a:solidFill>
                  <a:srgbClr val="3F3F3F"/>
                </a:solidFill>
                <a:latin typeface="Century Gothic"/>
                <a:ea typeface="Century Gothic"/>
                <a:cs typeface="Century Gothic"/>
                <a:sym typeface="Century Gothic"/>
              </a:rPr>
              <a:t> para otorgar beneficios, monetarios y de otra índole a fin de facilitar que los funcionarios dejen voluntariamente sus cargos.</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Se debe negociar</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Colegio Médico negocia en representación de sus asociados</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Actual Ley 20.986 de 2017</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p:txBody>
      </p:sp>
      <p:pic>
        <p:nvPicPr>
          <p:cNvPr id="527" name="Google Shape;527;p60"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528" name="Google Shape;528;p60"/>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33" name="Google Shape;533;p61" descr="indice.png"/>
          <p:cNvPicPr preferRelativeResize="0"/>
          <p:nvPr/>
        </p:nvPicPr>
        <p:blipFill rotWithShape="1">
          <a:blip r:embed="rId3">
            <a:alphaModFix/>
          </a:blip>
          <a:srcRect/>
          <a:stretch/>
        </p:blipFill>
        <p:spPr>
          <a:xfrm>
            <a:off x="-18300" y="890425"/>
            <a:ext cx="5026301" cy="292600"/>
          </a:xfrm>
          <a:prstGeom prst="rect">
            <a:avLst/>
          </a:prstGeom>
          <a:noFill/>
          <a:ln>
            <a:noFill/>
          </a:ln>
        </p:spPr>
      </p:pic>
      <p:sp>
        <p:nvSpPr>
          <p:cNvPr id="534" name="Google Shape;534;p61"/>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535" name="Google Shape;535;p61"/>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INCENTIVO AL RETIRO VIGENTE</a:t>
            </a:r>
            <a:endParaRPr sz="1400" b="0" i="0" u="none" strike="noStrike" cap="none">
              <a:solidFill>
                <a:srgbClr val="000000"/>
              </a:solidFill>
              <a:latin typeface="Arial"/>
              <a:ea typeface="Arial"/>
              <a:cs typeface="Arial"/>
              <a:sym typeface="Arial"/>
            </a:endParaRPr>
          </a:p>
        </p:txBody>
      </p:sp>
      <p:sp>
        <p:nvSpPr>
          <p:cNvPr id="536" name="Google Shape;536;p61"/>
          <p:cNvSpPr txBox="1"/>
          <p:nvPr/>
        </p:nvSpPr>
        <p:spPr>
          <a:xfrm>
            <a:off x="348000" y="12257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¿QUIENES PUEDEN POSTULAR?</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Los profesionales funcionarios </a:t>
            </a:r>
            <a:r>
              <a:rPr lang="es" sz="1600" b="1">
                <a:solidFill>
                  <a:srgbClr val="3F3F3F"/>
                </a:solidFill>
                <a:latin typeface="Century Gothic"/>
                <a:ea typeface="Century Gothic"/>
                <a:cs typeface="Century Gothic"/>
                <a:sym typeface="Century Gothic"/>
              </a:rPr>
              <a:t>de planta o a contrata</a:t>
            </a:r>
            <a:r>
              <a:rPr lang="es" sz="1600">
                <a:solidFill>
                  <a:srgbClr val="3F3F3F"/>
                </a:solidFill>
                <a:latin typeface="Century Gothic"/>
                <a:ea typeface="Century Gothic"/>
                <a:cs typeface="Century Gothic"/>
                <a:sym typeface="Century Gothic"/>
              </a:rPr>
              <a:t>, regidos por las leyes 19.664 y 15.076, a </a:t>
            </a:r>
            <a:r>
              <a:rPr lang="es" sz="1600" b="1" u="sng">
                <a:solidFill>
                  <a:srgbClr val="3F3F3F"/>
                </a:solidFill>
                <a:latin typeface="Century Gothic"/>
                <a:ea typeface="Century Gothic"/>
                <a:cs typeface="Century Gothic"/>
                <a:sym typeface="Century Gothic"/>
              </a:rPr>
              <a:t>excepción</a:t>
            </a:r>
            <a:r>
              <a:rPr lang="es" sz="1600" u="sng">
                <a:solidFill>
                  <a:srgbClr val="3F3F3F"/>
                </a:solidFill>
                <a:latin typeface="Century Gothic"/>
                <a:ea typeface="Century Gothic"/>
                <a:cs typeface="Century Gothic"/>
                <a:sym typeface="Century Gothic"/>
              </a:rPr>
              <a:t> de los cargos del primer y segundo nivel jerárquico</a:t>
            </a:r>
            <a:r>
              <a:rPr lang="es" sz="1600">
                <a:solidFill>
                  <a:srgbClr val="3F3F3F"/>
                </a:solidFill>
                <a:latin typeface="Century Gothic"/>
                <a:ea typeface="Century Gothic"/>
                <a:cs typeface="Century Gothic"/>
                <a:sym typeface="Century Gothic"/>
              </a:rPr>
              <a:t> </a:t>
            </a:r>
            <a:r>
              <a:rPr lang="es" sz="1600" u="sng">
                <a:solidFill>
                  <a:srgbClr val="3F3F3F"/>
                </a:solidFill>
                <a:latin typeface="Century Gothic"/>
                <a:ea typeface="Century Gothic"/>
                <a:cs typeface="Century Gothic"/>
                <a:sym typeface="Century Gothic"/>
              </a:rPr>
              <a:t>pertenecientes al Sistema de Alta Dirección Pública</a:t>
            </a:r>
            <a:r>
              <a:rPr lang="es" sz="1600">
                <a:solidFill>
                  <a:srgbClr val="3F3F3F"/>
                </a:solidFill>
                <a:latin typeface="Century Gothic"/>
                <a:ea typeface="Century Gothic"/>
                <a:cs typeface="Century Gothic"/>
                <a:sym typeface="Century Gothic"/>
              </a:rPr>
              <a:t>, que se desempeñen en servicios de salud; así como a los </a:t>
            </a:r>
            <a:r>
              <a:rPr lang="es" sz="1600" b="1">
                <a:solidFill>
                  <a:srgbClr val="3F3F3F"/>
                </a:solidFill>
                <a:latin typeface="Century Gothic"/>
                <a:ea typeface="Century Gothic"/>
                <a:cs typeface="Century Gothic"/>
                <a:sym typeface="Century Gothic"/>
              </a:rPr>
              <a:t>profesionales funcionarios de los establecimientos de salud de carácter experimental</a:t>
            </a:r>
            <a:r>
              <a:rPr lang="es" sz="1600">
                <a:solidFill>
                  <a:srgbClr val="3F3F3F"/>
                </a:solidFill>
                <a:latin typeface="Century Gothic"/>
                <a:ea typeface="Century Gothic"/>
                <a:cs typeface="Century Gothic"/>
                <a:sym typeface="Century Gothic"/>
              </a:rPr>
              <a:t>.</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 </a:t>
            </a:r>
            <a:endParaRPr sz="1600">
              <a:solidFill>
                <a:srgbClr val="3F3F3F"/>
              </a:solidFill>
              <a:latin typeface="Century Gothic"/>
              <a:ea typeface="Century Gothic"/>
              <a:cs typeface="Century Gothic"/>
              <a:sym typeface="Century Gothic"/>
            </a:endParaRPr>
          </a:p>
          <a:p>
            <a:pPr marL="0" lvl="0" indent="0" algn="just" rtl="0">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Que </a:t>
            </a:r>
            <a:r>
              <a:rPr lang="es" sz="1600" b="1">
                <a:solidFill>
                  <a:srgbClr val="3F3F3F"/>
                </a:solidFill>
                <a:latin typeface="Century Gothic"/>
                <a:ea typeface="Century Gothic"/>
                <a:cs typeface="Century Gothic"/>
                <a:sym typeface="Century Gothic"/>
              </a:rPr>
              <a:t>hayan cumplido o cumplan 60 años de edad, en el caso de las mujeres</a:t>
            </a:r>
            <a:r>
              <a:rPr lang="es" sz="1600">
                <a:solidFill>
                  <a:srgbClr val="3F3F3F"/>
                </a:solidFill>
                <a:latin typeface="Century Gothic"/>
                <a:ea typeface="Century Gothic"/>
                <a:cs typeface="Century Gothic"/>
                <a:sym typeface="Century Gothic"/>
              </a:rPr>
              <a:t>, o </a:t>
            </a:r>
            <a:r>
              <a:rPr lang="es" sz="1600" b="1">
                <a:solidFill>
                  <a:srgbClr val="3F3F3F"/>
                </a:solidFill>
                <a:latin typeface="Century Gothic"/>
                <a:ea typeface="Century Gothic"/>
                <a:cs typeface="Century Gothic"/>
                <a:sym typeface="Century Gothic"/>
              </a:rPr>
              <a:t>65 años de edad, si son hombres</a:t>
            </a:r>
            <a:r>
              <a:rPr lang="es" sz="1600">
                <a:solidFill>
                  <a:srgbClr val="3F3F3F"/>
                </a:solidFill>
                <a:latin typeface="Century Gothic"/>
                <a:ea typeface="Century Gothic"/>
                <a:cs typeface="Century Gothic"/>
                <a:sym typeface="Century Gothic"/>
              </a:rPr>
              <a:t>, y que hagan efectiva su renuncia voluntaria a todos los cargos y al total de horas que sirven o que estén sirviendo en establecimiento de los SS o Experimentales</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 </a:t>
            </a:r>
            <a:endParaRPr sz="1600">
              <a:solidFill>
                <a:srgbClr val="3F3F3F"/>
              </a:solidFill>
              <a:latin typeface="Century Gothic"/>
              <a:ea typeface="Century Gothic"/>
              <a:cs typeface="Century Gothic"/>
              <a:sym typeface="Century Gothic"/>
            </a:endParaRPr>
          </a:p>
        </p:txBody>
      </p:sp>
      <p:pic>
        <p:nvPicPr>
          <p:cNvPr id="537" name="Google Shape;537;p61"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538" name="Google Shape;538;p61"/>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Google Shape;543;p62" descr="indice.png"/>
          <p:cNvPicPr preferRelativeResize="0"/>
          <p:nvPr/>
        </p:nvPicPr>
        <p:blipFill rotWithShape="1">
          <a:blip r:embed="rId3">
            <a:alphaModFix/>
          </a:blip>
          <a:srcRect/>
          <a:stretch/>
        </p:blipFill>
        <p:spPr>
          <a:xfrm>
            <a:off x="-18300" y="890425"/>
            <a:ext cx="5026301" cy="292600"/>
          </a:xfrm>
          <a:prstGeom prst="rect">
            <a:avLst/>
          </a:prstGeom>
          <a:noFill/>
          <a:ln>
            <a:noFill/>
          </a:ln>
        </p:spPr>
      </p:pic>
      <p:sp>
        <p:nvSpPr>
          <p:cNvPr id="544" name="Google Shape;544;p62"/>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545" name="Google Shape;545;p62"/>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INCENTIVO AL RETIRO VIGENTE</a:t>
            </a:r>
            <a:endParaRPr sz="1400" b="0" i="0" u="none" strike="noStrike" cap="none">
              <a:solidFill>
                <a:srgbClr val="000000"/>
              </a:solidFill>
              <a:latin typeface="Arial"/>
              <a:ea typeface="Arial"/>
              <a:cs typeface="Arial"/>
              <a:sym typeface="Arial"/>
            </a:endParaRPr>
          </a:p>
        </p:txBody>
      </p:sp>
      <p:sp>
        <p:nvSpPr>
          <p:cNvPr id="546" name="Google Shape;546;p62"/>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¿QUIENES PUEDEN POSTULAR?</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También tendrán derecho a la bonificación por retiro voluntario aquellos profesionales funcionarios que al momento de la publicación de la Ley ya contaren con 60 o 65 años cumplidos (mujeres y hombres respectivamente)</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 </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Deberán tener </a:t>
            </a:r>
            <a:r>
              <a:rPr lang="es" sz="1600" b="1">
                <a:solidFill>
                  <a:srgbClr val="3F3F3F"/>
                </a:solidFill>
                <a:latin typeface="Century Gothic"/>
                <a:ea typeface="Century Gothic"/>
                <a:cs typeface="Century Gothic"/>
                <a:sym typeface="Century Gothic"/>
              </a:rPr>
              <a:t>a lo menos once años de servicios</a:t>
            </a:r>
            <a:r>
              <a:rPr lang="es" sz="1600">
                <a:solidFill>
                  <a:srgbClr val="3F3F3F"/>
                </a:solidFill>
                <a:latin typeface="Century Gothic"/>
                <a:ea typeface="Century Gothic"/>
                <a:cs typeface="Century Gothic"/>
                <a:sym typeface="Century Gothic"/>
              </a:rPr>
              <a:t>, contados hacia atrás </a:t>
            </a:r>
            <a:r>
              <a:rPr lang="es" sz="1600" b="1">
                <a:solidFill>
                  <a:srgbClr val="3F3F3F"/>
                </a:solidFill>
                <a:latin typeface="Century Gothic"/>
                <a:ea typeface="Century Gothic"/>
                <a:cs typeface="Century Gothic"/>
                <a:sym typeface="Century Gothic"/>
              </a:rPr>
              <a:t>desde la fecha de su postulación</a:t>
            </a:r>
            <a:r>
              <a:rPr lang="es" sz="1600">
                <a:solidFill>
                  <a:srgbClr val="3F3F3F"/>
                </a:solidFill>
                <a:latin typeface="Century Gothic"/>
                <a:ea typeface="Century Gothic"/>
                <a:cs typeface="Century Gothic"/>
                <a:sym typeface="Century Gothic"/>
              </a:rPr>
              <a:t>, en cargos </a:t>
            </a:r>
            <a:r>
              <a:rPr lang="es" sz="1600" b="1">
                <a:solidFill>
                  <a:srgbClr val="3F3F3F"/>
                </a:solidFill>
                <a:latin typeface="Century Gothic"/>
                <a:ea typeface="Century Gothic"/>
                <a:cs typeface="Century Gothic"/>
                <a:sym typeface="Century Gothic"/>
              </a:rPr>
              <a:t>con jornadas de horas semanales de la ley Nº 15.076 y/o de la ley Nº 19.664</a:t>
            </a:r>
            <a:r>
              <a:rPr lang="es" sz="1600">
                <a:solidFill>
                  <a:srgbClr val="3F3F3F"/>
                </a:solidFill>
                <a:latin typeface="Century Gothic"/>
                <a:ea typeface="Century Gothic"/>
                <a:cs typeface="Century Gothic"/>
                <a:sym typeface="Century Gothic"/>
              </a:rPr>
              <a:t> </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lvl="0" indent="0" algn="just" rtl="0">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Vigencia actual Ley: entre el </a:t>
            </a:r>
            <a:r>
              <a:rPr lang="es" sz="1600" b="1">
                <a:solidFill>
                  <a:srgbClr val="3F3F3F"/>
                </a:solidFill>
                <a:latin typeface="Century Gothic"/>
                <a:ea typeface="Century Gothic"/>
                <a:cs typeface="Century Gothic"/>
                <a:sym typeface="Century Gothic"/>
              </a:rPr>
              <a:t>1 de julio de 2014 y el 30 de junio de </a:t>
            </a:r>
            <a:r>
              <a:rPr lang="es" sz="1600" b="1">
                <a:solidFill>
                  <a:srgbClr val="3F3F3F"/>
                </a:solidFill>
                <a:highlight>
                  <a:srgbClr val="FFF2CC"/>
                </a:highlight>
                <a:latin typeface="Century Gothic"/>
                <a:ea typeface="Century Gothic"/>
                <a:cs typeface="Century Gothic"/>
                <a:sym typeface="Century Gothic"/>
              </a:rPr>
              <a:t>2024</a:t>
            </a:r>
            <a:r>
              <a:rPr lang="es" sz="1600">
                <a:solidFill>
                  <a:srgbClr val="3F3F3F"/>
                </a:solidFill>
                <a:latin typeface="Century Gothic"/>
                <a:ea typeface="Century Gothic"/>
                <a:cs typeface="Century Gothic"/>
                <a:sym typeface="Century Gothic"/>
              </a:rPr>
              <a:t>.</a:t>
            </a:r>
            <a:endParaRPr sz="1600">
              <a:solidFill>
                <a:srgbClr val="3F3F3F"/>
              </a:solidFill>
              <a:latin typeface="Century Gothic"/>
              <a:ea typeface="Century Gothic"/>
              <a:cs typeface="Century Gothic"/>
              <a:sym typeface="Century Gothic"/>
            </a:endParaRPr>
          </a:p>
        </p:txBody>
      </p:sp>
      <p:pic>
        <p:nvPicPr>
          <p:cNvPr id="547" name="Google Shape;547;p62"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548" name="Google Shape;548;p62"/>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63" descr="indice.png"/>
          <p:cNvPicPr preferRelativeResize="0"/>
          <p:nvPr/>
        </p:nvPicPr>
        <p:blipFill rotWithShape="1">
          <a:blip r:embed="rId3">
            <a:alphaModFix/>
          </a:blip>
          <a:srcRect/>
          <a:stretch/>
        </p:blipFill>
        <p:spPr>
          <a:xfrm>
            <a:off x="-18300" y="890425"/>
            <a:ext cx="5661449" cy="292600"/>
          </a:xfrm>
          <a:prstGeom prst="rect">
            <a:avLst/>
          </a:prstGeom>
          <a:noFill/>
          <a:ln>
            <a:noFill/>
          </a:ln>
        </p:spPr>
      </p:pic>
      <p:sp>
        <p:nvSpPr>
          <p:cNvPr id="554" name="Google Shape;554;p63"/>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555" name="Google Shape;555;p63"/>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INCENTIVO AL RETIRO  Monto Bonificación </a:t>
            </a:r>
            <a:endParaRPr sz="1400" b="0" i="0" u="none" strike="noStrike" cap="none">
              <a:solidFill>
                <a:srgbClr val="000000"/>
              </a:solidFill>
              <a:latin typeface="Arial"/>
              <a:ea typeface="Arial"/>
              <a:cs typeface="Arial"/>
              <a:sym typeface="Arial"/>
            </a:endParaRPr>
          </a:p>
        </p:txBody>
      </p:sp>
      <p:sp>
        <p:nvSpPr>
          <p:cNvPr id="556" name="Google Shape;556;p63"/>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Será equivalente a </a:t>
            </a:r>
            <a:r>
              <a:rPr lang="es" sz="1600" b="1">
                <a:solidFill>
                  <a:srgbClr val="3F3F3F"/>
                </a:solidFill>
                <a:latin typeface="Century Gothic"/>
                <a:ea typeface="Century Gothic"/>
                <a:cs typeface="Century Gothic"/>
                <a:sym typeface="Century Gothic"/>
              </a:rPr>
              <a:t>once meses de remuneración imponible</a:t>
            </a:r>
            <a:r>
              <a:rPr lang="es" sz="1600">
                <a:solidFill>
                  <a:srgbClr val="3F3F3F"/>
                </a:solidFill>
                <a:latin typeface="Century Gothic"/>
                <a:ea typeface="Century Gothic"/>
                <a:cs typeface="Century Gothic"/>
                <a:sym typeface="Century Gothic"/>
              </a:rPr>
              <a:t>. La remuneración que servirá de base para el cálculo de la bonificación por retiro voluntario será la que resulte del </a:t>
            </a:r>
            <a:r>
              <a:rPr lang="es" sz="1600" b="1">
                <a:solidFill>
                  <a:srgbClr val="3F3F3F"/>
                </a:solidFill>
                <a:latin typeface="Century Gothic"/>
                <a:ea typeface="Century Gothic"/>
                <a:cs typeface="Century Gothic"/>
                <a:sym typeface="Century Gothic"/>
              </a:rPr>
              <a:t>promedio de remuneraciones mensuales imponibles </a:t>
            </a:r>
            <a:r>
              <a:rPr lang="es" sz="1600">
                <a:solidFill>
                  <a:srgbClr val="3F3F3F"/>
                </a:solidFill>
                <a:latin typeface="Century Gothic"/>
                <a:ea typeface="Century Gothic"/>
                <a:cs typeface="Century Gothic"/>
                <a:sym typeface="Century Gothic"/>
              </a:rPr>
              <a:t>que le haya correspondido al profesional funcionario, considerando el total de </a:t>
            </a:r>
            <a:r>
              <a:rPr lang="es" sz="1600" b="1">
                <a:solidFill>
                  <a:srgbClr val="3F3F3F"/>
                </a:solidFill>
                <a:latin typeface="Century Gothic"/>
                <a:ea typeface="Century Gothic"/>
                <a:cs typeface="Century Gothic"/>
                <a:sym typeface="Century Gothic"/>
              </a:rPr>
              <a:t>horas servidas en los doce meses inmediatamente anteriores al retiro</a:t>
            </a:r>
            <a:r>
              <a:rPr lang="es" sz="1600">
                <a:solidFill>
                  <a:srgbClr val="3F3F3F"/>
                </a:solidFill>
                <a:latin typeface="Century Gothic"/>
                <a:ea typeface="Century Gothic"/>
                <a:cs typeface="Century Gothic"/>
                <a:sym typeface="Century Gothic"/>
              </a:rPr>
              <a:t>, actualizadas según el Índice de Precios al Consumidor determinado por el Instituto Nacional de Estadísticas.</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 </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La bonificación por retiro voluntario </a:t>
            </a:r>
            <a:r>
              <a:rPr lang="es" sz="1600" b="1">
                <a:solidFill>
                  <a:srgbClr val="3F3F3F"/>
                </a:solidFill>
                <a:latin typeface="Century Gothic"/>
                <a:ea typeface="Century Gothic"/>
                <a:cs typeface="Century Gothic"/>
                <a:sym typeface="Century Gothic"/>
              </a:rPr>
              <a:t>no será imponible ni constituirá renta</a:t>
            </a:r>
            <a:r>
              <a:rPr lang="es" sz="1600">
                <a:solidFill>
                  <a:srgbClr val="3F3F3F"/>
                </a:solidFill>
                <a:latin typeface="Century Gothic"/>
                <a:ea typeface="Century Gothic"/>
                <a:cs typeface="Century Gothic"/>
                <a:sym typeface="Century Gothic"/>
              </a:rPr>
              <a:t> para ningún efecto</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 </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 </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p:txBody>
      </p:sp>
      <p:pic>
        <p:nvPicPr>
          <p:cNvPr id="557" name="Google Shape;557;p63"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558" name="Google Shape;558;p63"/>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8" descr="indice.png"/>
          <p:cNvPicPr preferRelativeResize="0"/>
          <p:nvPr/>
        </p:nvPicPr>
        <p:blipFill rotWithShape="1">
          <a:blip r:embed="rId3">
            <a:alphaModFix/>
          </a:blip>
          <a:srcRect/>
          <a:stretch/>
        </p:blipFill>
        <p:spPr>
          <a:xfrm>
            <a:off x="-18300" y="890425"/>
            <a:ext cx="5026301" cy="292600"/>
          </a:xfrm>
          <a:prstGeom prst="rect">
            <a:avLst/>
          </a:prstGeom>
          <a:noFill/>
          <a:ln>
            <a:noFill/>
          </a:ln>
        </p:spPr>
      </p:pic>
      <p:pic>
        <p:nvPicPr>
          <p:cNvPr id="158" name="Google Shape;158;p28" descr="ppt01.png"/>
          <p:cNvPicPr preferRelativeResize="0"/>
          <p:nvPr/>
        </p:nvPicPr>
        <p:blipFill rotWithShape="1">
          <a:blip r:embed="rId4">
            <a:alphaModFix/>
          </a:blip>
          <a:srcRect/>
          <a:stretch/>
        </p:blipFill>
        <p:spPr>
          <a:xfrm>
            <a:off x="-36512" y="267494"/>
            <a:ext cx="6976883" cy="719329"/>
          </a:xfrm>
          <a:prstGeom prst="rect">
            <a:avLst/>
          </a:prstGeom>
          <a:noFill/>
          <a:ln>
            <a:noFill/>
          </a:ln>
        </p:spPr>
      </p:pic>
      <p:sp>
        <p:nvSpPr>
          <p:cNvPr id="159" name="Google Shape;159;p28"/>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INTRODUCCIÓN AL TRABAJO MÉDICO</a:t>
            </a:r>
            <a:endParaRPr sz="2400" b="1" i="0" u="none" strike="noStrike" cap="none">
              <a:solidFill>
                <a:srgbClr val="17365D"/>
              </a:solidFill>
              <a:latin typeface="Century Gothic"/>
              <a:ea typeface="Century Gothic"/>
              <a:cs typeface="Century Gothic"/>
              <a:sym typeface="Century Gothic"/>
            </a:endParaRPr>
          </a:p>
        </p:txBody>
      </p:sp>
      <p:sp>
        <p:nvSpPr>
          <p:cNvPr id="160" name="Google Shape;160;p28"/>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FORMAS DE VINCULACIÓN LABORAL </a:t>
            </a:r>
            <a:endParaRPr sz="1400" b="0" i="0" u="none" strike="noStrike" cap="none">
              <a:solidFill>
                <a:srgbClr val="000000"/>
              </a:solidFill>
              <a:latin typeface="Arial"/>
              <a:ea typeface="Arial"/>
              <a:cs typeface="Arial"/>
              <a:sym typeface="Arial"/>
            </a:endParaRPr>
          </a:p>
        </p:txBody>
      </p:sp>
      <p:sp>
        <p:nvSpPr>
          <p:cNvPr id="161" name="Google Shape;161;p28"/>
          <p:cNvSpPr txBox="1"/>
          <p:nvPr/>
        </p:nvSpPr>
        <p:spPr>
          <a:xfrm>
            <a:off x="348000" y="1301941"/>
            <a:ext cx="8472600" cy="504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CUADRO COMPARATIVO</a:t>
            </a:r>
            <a:endParaRPr sz="1400" b="0" i="0" u="none" strike="noStrike" cap="none">
              <a:solidFill>
                <a:srgbClr val="000000"/>
              </a:solidFill>
              <a:latin typeface="Arial"/>
              <a:ea typeface="Arial"/>
              <a:cs typeface="Arial"/>
              <a:sym typeface="Arial"/>
            </a:endParaRPr>
          </a:p>
        </p:txBody>
      </p:sp>
      <p:sp>
        <p:nvSpPr>
          <p:cNvPr id="162" name="Google Shape;162;p28"/>
          <p:cNvSpPr txBox="1"/>
          <p:nvPr/>
        </p:nvSpPr>
        <p:spPr>
          <a:xfrm>
            <a:off x="8995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1</a:t>
            </a:r>
            <a:endParaRPr sz="1400" b="0" i="0" u="none" strike="noStrike" cap="none">
              <a:solidFill>
                <a:srgbClr val="000000"/>
              </a:solidFill>
              <a:latin typeface="Arial"/>
              <a:ea typeface="Arial"/>
              <a:cs typeface="Arial"/>
              <a:sym typeface="Arial"/>
            </a:endParaRPr>
          </a:p>
        </p:txBody>
      </p:sp>
      <p:graphicFrame>
        <p:nvGraphicFramePr>
          <p:cNvPr id="163" name="Google Shape;163;p28"/>
          <p:cNvGraphicFramePr/>
          <p:nvPr/>
        </p:nvGraphicFramePr>
        <p:xfrm>
          <a:off x="467558" y="1819515"/>
          <a:ext cx="3000000" cy="3000000"/>
        </p:xfrm>
        <a:graphic>
          <a:graphicData uri="http://schemas.openxmlformats.org/drawingml/2006/table">
            <a:tbl>
              <a:tblPr>
                <a:noFill/>
                <a:tableStyleId>{8BCB920F-5610-4D9C-BB50-A4210F9B32F0}</a:tableStyleId>
              </a:tblPr>
              <a:tblGrid>
                <a:gridCol w="2732450">
                  <a:extLst>
                    <a:ext uri="{9D8B030D-6E8A-4147-A177-3AD203B41FA5}">
                      <a16:colId xmlns:a16="http://schemas.microsoft.com/office/drawing/2014/main" val="20000"/>
                    </a:ext>
                  </a:extLst>
                </a:gridCol>
                <a:gridCol w="2732450">
                  <a:extLst>
                    <a:ext uri="{9D8B030D-6E8A-4147-A177-3AD203B41FA5}">
                      <a16:colId xmlns:a16="http://schemas.microsoft.com/office/drawing/2014/main" val="20001"/>
                    </a:ext>
                  </a:extLst>
                </a:gridCol>
                <a:gridCol w="2732450">
                  <a:extLst>
                    <a:ext uri="{9D8B030D-6E8A-4147-A177-3AD203B41FA5}">
                      <a16:colId xmlns:a16="http://schemas.microsoft.com/office/drawing/2014/main" val="20002"/>
                    </a:ext>
                  </a:extLst>
                </a:gridCol>
              </a:tblGrid>
              <a:tr h="452575">
                <a:tc>
                  <a:txBody>
                    <a:bodyPr/>
                    <a:lstStyle/>
                    <a:p>
                      <a:pPr marL="0" marR="0" lvl="0" indent="0" algn="ctr" rtl="0">
                        <a:lnSpc>
                          <a:spcPct val="115000"/>
                        </a:lnSpc>
                        <a:spcBef>
                          <a:spcPts val="0"/>
                        </a:spcBef>
                        <a:spcAft>
                          <a:spcPts val="0"/>
                        </a:spcAft>
                        <a:buClr>
                          <a:srgbClr val="000000"/>
                        </a:buClr>
                        <a:buSzPts val="1400"/>
                        <a:buFont typeface="Arial"/>
                        <a:buNone/>
                      </a:pPr>
                      <a:r>
                        <a:rPr lang="es" sz="1200" b="1" u="none" strike="noStrike" cap="none">
                          <a:latin typeface="Century Gothic"/>
                          <a:ea typeface="Century Gothic"/>
                          <a:cs typeface="Century Gothic"/>
                          <a:sym typeface="Century Gothic"/>
                        </a:rPr>
                        <a:t>Estatuto Administrativo</a:t>
                      </a:r>
                      <a:endParaRPr sz="1200" b="1" u="none" strike="noStrike" cap="none">
                        <a:latin typeface="Century Gothic"/>
                        <a:ea typeface="Century Gothic"/>
                        <a:cs typeface="Century Gothic"/>
                        <a:sym typeface="Century Gothic"/>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1F497D">
                        <a:alpha val="13730"/>
                      </a:srgbClr>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s" sz="1200" b="1" u="none" strike="noStrike" cap="none">
                          <a:latin typeface="Century Gothic"/>
                          <a:ea typeface="Century Gothic"/>
                          <a:cs typeface="Century Gothic"/>
                          <a:sym typeface="Century Gothic"/>
                        </a:rPr>
                        <a:t>Código del Trabajo</a:t>
                      </a:r>
                      <a:endParaRPr sz="1200" b="1" u="none" strike="noStrike" cap="none">
                        <a:latin typeface="Century Gothic"/>
                        <a:ea typeface="Century Gothic"/>
                        <a:cs typeface="Century Gothic"/>
                        <a:sym typeface="Century Gothic"/>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1F497D">
                        <a:alpha val="13730"/>
                      </a:srgbClr>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s" sz="1200" b="1" u="none" strike="noStrike" cap="none">
                          <a:latin typeface="Century Gothic"/>
                          <a:ea typeface="Century Gothic"/>
                          <a:cs typeface="Century Gothic"/>
                          <a:sym typeface="Century Gothic"/>
                        </a:rPr>
                        <a:t>Honorarios</a:t>
                      </a:r>
                      <a:endParaRPr sz="1200" b="1" u="none" strike="noStrike" cap="none">
                        <a:latin typeface="Century Gothic"/>
                        <a:ea typeface="Century Gothic"/>
                        <a:cs typeface="Century Gothic"/>
                        <a:sym typeface="Century Gothic"/>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1F497D">
                        <a:alpha val="13730"/>
                      </a:srgbClr>
                    </a:solidFill>
                  </a:tcPr>
                </a:tc>
                <a:extLst>
                  <a:ext uri="{0D108BD9-81ED-4DB2-BD59-A6C34878D82A}">
                    <a16:rowId xmlns:a16="http://schemas.microsoft.com/office/drawing/2014/main" val="10000"/>
                  </a:ext>
                </a:extLst>
              </a:tr>
              <a:tr h="2227575">
                <a:tc>
                  <a:txBody>
                    <a:bodyPr/>
                    <a:lstStyle/>
                    <a:p>
                      <a:pPr marL="0" marR="0" lvl="0" indent="0" algn="just" rtl="0">
                        <a:lnSpc>
                          <a:spcPct val="115000"/>
                        </a:lnSpc>
                        <a:spcBef>
                          <a:spcPts val="0"/>
                        </a:spcBef>
                        <a:spcAft>
                          <a:spcPts val="0"/>
                        </a:spcAft>
                        <a:buClr>
                          <a:srgbClr val="000000"/>
                        </a:buClr>
                        <a:buSzPts val="1100"/>
                        <a:buFont typeface="Arial"/>
                        <a:buNone/>
                      </a:pPr>
                      <a:r>
                        <a:rPr lang="es" sz="1200" u="none" strike="noStrike" cap="none">
                          <a:latin typeface="Century Gothic"/>
                          <a:ea typeface="Century Gothic"/>
                          <a:cs typeface="Century Gothic"/>
                          <a:sym typeface="Century Gothic"/>
                        </a:rPr>
                        <a:t>Los funcionarios sirven un </a:t>
                      </a:r>
                      <a:r>
                        <a:rPr lang="es" sz="1200" b="1" u="none" strike="noStrike" cap="none">
                          <a:latin typeface="Century Gothic"/>
                          <a:ea typeface="Century Gothic"/>
                          <a:cs typeface="Century Gothic"/>
                          <a:sym typeface="Century Gothic"/>
                        </a:rPr>
                        <a:t>cargo público</a:t>
                      </a:r>
                      <a:r>
                        <a:rPr lang="es" sz="1200" u="none" strike="noStrike" cap="none">
                          <a:latin typeface="Century Gothic"/>
                          <a:ea typeface="Century Gothic"/>
                          <a:cs typeface="Century Gothic"/>
                          <a:sym typeface="Century Gothic"/>
                        </a:rPr>
                        <a:t> y cuentan con las prerrogativas y obligaciones que fija el Estatuto Administrativo y otras leyes aplicables.</a:t>
                      </a:r>
                      <a:endParaRPr sz="1200" u="none" strike="noStrike" cap="none">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100"/>
                        <a:buFont typeface="Arial"/>
                        <a:buNone/>
                      </a:pPr>
                      <a:endParaRPr sz="1200">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100"/>
                        <a:buFont typeface="Arial"/>
                        <a:buNone/>
                      </a:pPr>
                      <a:r>
                        <a:rPr lang="es" sz="1200" b="1" u="none" strike="noStrike" cap="none">
                          <a:latin typeface="Century Gothic"/>
                          <a:ea typeface="Century Gothic"/>
                          <a:cs typeface="Century Gothic"/>
                          <a:sym typeface="Century Gothic"/>
                        </a:rPr>
                        <a:t>PRIMA EL INTERÉS </a:t>
                      </a:r>
                      <a:r>
                        <a:rPr lang="es" sz="1200" b="1">
                          <a:latin typeface="Century Gothic"/>
                          <a:ea typeface="Century Gothic"/>
                          <a:cs typeface="Century Gothic"/>
                          <a:sym typeface="Century Gothic"/>
                        </a:rPr>
                        <a:t>PÚBLICO</a:t>
                      </a:r>
                      <a:r>
                        <a:rPr lang="es" sz="1200">
                          <a:latin typeface="Century Gothic"/>
                          <a:ea typeface="Century Gothic"/>
                          <a:cs typeface="Century Gothic"/>
                          <a:sym typeface="Century Gothic"/>
                        </a:rPr>
                        <a:t>.</a:t>
                      </a:r>
                      <a:endParaRPr sz="1200">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100"/>
                        <a:buFont typeface="Arial"/>
                        <a:buNone/>
                      </a:pPr>
                      <a:endParaRPr sz="1200">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100"/>
                        <a:buFont typeface="Arial"/>
                        <a:buNone/>
                      </a:pPr>
                      <a:r>
                        <a:rPr lang="es" sz="1200" u="none" strike="noStrike" cap="none">
                          <a:latin typeface="Century Gothic"/>
                          <a:ea typeface="Century Gothic"/>
                          <a:cs typeface="Century Gothic"/>
                          <a:sym typeface="Century Gothic"/>
                        </a:rPr>
                        <a:t>Para los profesionales funcionarios (médicos) las leyes base son la ley 15.076 y 19.664.</a:t>
                      </a:r>
                      <a:endParaRPr sz="1200" u="none" strike="noStrike" cap="none">
                        <a:latin typeface="Century Gothic"/>
                        <a:ea typeface="Century Gothic"/>
                        <a:cs typeface="Century Gothic"/>
                        <a:sym typeface="Century Gothic"/>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1100"/>
                        <a:buFont typeface="Arial"/>
                        <a:buNone/>
                      </a:pPr>
                      <a:r>
                        <a:rPr lang="es" sz="1200" u="none" strike="noStrike" cap="none">
                          <a:latin typeface="Century Gothic"/>
                          <a:ea typeface="Century Gothic"/>
                          <a:cs typeface="Century Gothic"/>
                          <a:sym typeface="Century Gothic"/>
                        </a:rPr>
                        <a:t>El </a:t>
                      </a:r>
                      <a:r>
                        <a:rPr lang="es" sz="1200" b="1" u="none" strike="noStrike" cap="none">
                          <a:latin typeface="Century Gothic"/>
                          <a:ea typeface="Century Gothic"/>
                          <a:cs typeface="Century Gothic"/>
                          <a:sym typeface="Century Gothic"/>
                        </a:rPr>
                        <a:t>contrato de trabajo</a:t>
                      </a:r>
                      <a:r>
                        <a:rPr lang="es" sz="1200" u="none" strike="noStrike" cap="none">
                          <a:latin typeface="Century Gothic"/>
                          <a:ea typeface="Century Gothic"/>
                          <a:cs typeface="Century Gothic"/>
                          <a:sym typeface="Century Gothic"/>
                        </a:rPr>
                        <a:t> está regulado legalmente en el Código del Trabajo.</a:t>
                      </a:r>
                      <a:endParaRPr sz="1200">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100"/>
                        <a:buFont typeface="Arial"/>
                        <a:buNone/>
                      </a:pPr>
                      <a:r>
                        <a:rPr lang="es" sz="1200" b="1" u="none" strike="noStrike" cap="none">
                          <a:latin typeface="Century Gothic"/>
                          <a:ea typeface="Century Gothic"/>
                          <a:cs typeface="Century Gothic"/>
                          <a:sym typeface="Century Gothic"/>
                        </a:rPr>
                        <a:t>PROTECCIÓN A LA RELACIÓN LABORAL</a:t>
                      </a:r>
                      <a:r>
                        <a:rPr lang="es" sz="1200">
                          <a:latin typeface="Century Gothic"/>
                          <a:ea typeface="Century Gothic"/>
                          <a:cs typeface="Century Gothic"/>
                          <a:sym typeface="Century Gothic"/>
                        </a:rPr>
                        <a:t>.</a:t>
                      </a:r>
                      <a:endParaRPr sz="1200" u="none" strike="noStrike" cap="none">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100"/>
                        <a:buFont typeface="Arial"/>
                        <a:buNone/>
                      </a:pPr>
                      <a:r>
                        <a:rPr lang="es" sz="1200" u="none" strike="noStrike" cap="none">
                          <a:latin typeface="Century Gothic"/>
                          <a:ea typeface="Century Gothic"/>
                          <a:cs typeface="Century Gothic"/>
                          <a:sym typeface="Century Gothic"/>
                        </a:rPr>
                        <a:t>Es el legislador quien fija los mínimos legales y comprende a modo general: Contrato individual de trabajo, remuneraciones, descanso y feriados.</a:t>
                      </a:r>
                      <a:endParaRPr sz="1200" u="none" strike="noStrike" cap="none">
                        <a:latin typeface="Century Gothic"/>
                        <a:ea typeface="Century Gothic"/>
                        <a:cs typeface="Century Gothic"/>
                        <a:sym typeface="Century Gothic"/>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1100"/>
                        <a:buFont typeface="Arial"/>
                        <a:buNone/>
                      </a:pPr>
                      <a:r>
                        <a:rPr lang="es" sz="1200" u="none" strike="noStrike" cap="none">
                          <a:solidFill>
                            <a:srgbClr val="222222"/>
                          </a:solidFill>
                          <a:highlight>
                            <a:srgbClr val="FFFFFF"/>
                          </a:highlight>
                          <a:latin typeface="Century Gothic"/>
                          <a:ea typeface="Century Gothic"/>
                          <a:cs typeface="Century Gothic"/>
                          <a:sym typeface="Century Gothic"/>
                        </a:rPr>
                        <a:t>El </a:t>
                      </a:r>
                      <a:r>
                        <a:rPr lang="es" sz="1200" b="1" u="none" strike="noStrike" cap="none">
                          <a:latin typeface="Century Gothic"/>
                          <a:ea typeface="Century Gothic"/>
                          <a:cs typeface="Century Gothic"/>
                          <a:sym typeface="Century Gothic"/>
                        </a:rPr>
                        <a:t>contrato</a:t>
                      </a:r>
                      <a:r>
                        <a:rPr lang="es" sz="1200" u="none" strike="noStrike" cap="none">
                          <a:latin typeface="Century Gothic"/>
                          <a:ea typeface="Century Gothic"/>
                          <a:cs typeface="Century Gothic"/>
                          <a:sym typeface="Century Gothic"/>
                        </a:rPr>
                        <a:t> a </a:t>
                      </a:r>
                      <a:r>
                        <a:rPr lang="es" sz="1200" b="1" u="none" strike="noStrike" cap="none">
                          <a:latin typeface="Century Gothic"/>
                          <a:ea typeface="Century Gothic"/>
                          <a:cs typeface="Century Gothic"/>
                          <a:sym typeface="Century Gothic"/>
                        </a:rPr>
                        <a:t>honorarios</a:t>
                      </a:r>
                      <a:r>
                        <a:rPr lang="es" sz="1200" u="none" strike="noStrike" cap="none">
                          <a:latin typeface="Century Gothic"/>
                          <a:ea typeface="Century Gothic"/>
                          <a:cs typeface="Century Gothic"/>
                          <a:sym typeface="Century Gothic"/>
                        </a:rPr>
                        <a:t> es una convención en virtud de la cual una parte se encuentra obligada a prestar servicios específicos, por un tiempo determinado a favor de otro, el que a su vez se obliga a pagar una cierta cantidad de dinero por dichos servicios. Derechos y beneficios dependen del acuerdo de las partes. </a:t>
                      </a:r>
                      <a:endParaRPr sz="1200" u="none" strike="noStrike" cap="none">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100"/>
                        <a:buFont typeface="Arial"/>
                        <a:buNone/>
                      </a:pPr>
                      <a:r>
                        <a:rPr lang="es" sz="1200" b="1" u="none" strike="noStrike" cap="none">
                          <a:latin typeface="Century Gothic"/>
                          <a:ea typeface="Century Gothic"/>
                          <a:cs typeface="Century Gothic"/>
                          <a:sym typeface="Century Gothic"/>
                        </a:rPr>
                        <a:t>PRIMA ACUERDO DE LAS PARTES</a:t>
                      </a:r>
                      <a:endParaRPr sz="1200" b="1" u="none" strike="noStrike" cap="none">
                        <a:latin typeface="Century Gothic"/>
                        <a:ea typeface="Century Gothic"/>
                        <a:cs typeface="Century Gothic"/>
                        <a:sym typeface="Century Gothic"/>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Google Shape;563;p64" descr="indice.png"/>
          <p:cNvPicPr preferRelativeResize="0"/>
          <p:nvPr/>
        </p:nvPicPr>
        <p:blipFill rotWithShape="1">
          <a:blip r:embed="rId3">
            <a:alphaModFix/>
          </a:blip>
          <a:srcRect/>
          <a:stretch/>
        </p:blipFill>
        <p:spPr>
          <a:xfrm>
            <a:off x="-18300" y="890425"/>
            <a:ext cx="5661449" cy="292600"/>
          </a:xfrm>
          <a:prstGeom prst="rect">
            <a:avLst/>
          </a:prstGeom>
          <a:noFill/>
          <a:ln>
            <a:noFill/>
          </a:ln>
        </p:spPr>
      </p:pic>
      <p:sp>
        <p:nvSpPr>
          <p:cNvPr id="564" name="Google Shape;564;p64"/>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565" name="Google Shape;565;p64"/>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INCENTIVO AL RETIRO Monto Bonificación </a:t>
            </a:r>
            <a:endParaRPr sz="1400" b="0" i="0" u="none" strike="noStrike" cap="none">
              <a:solidFill>
                <a:srgbClr val="000000"/>
              </a:solidFill>
              <a:latin typeface="Arial"/>
              <a:ea typeface="Arial"/>
              <a:cs typeface="Arial"/>
              <a:sym typeface="Arial"/>
            </a:endParaRPr>
          </a:p>
        </p:txBody>
      </p:sp>
      <p:sp>
        <p:nvSpPr>
          <p:cNvPr id="566" name="Google Shape;566;p64"/>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Bonificación adicional</a:t>
            </a:r>
            <a:r>
              <a:rPr lang="es" sz="1600">
                <a:solidFill>
                  <a:srgbClr val="3F3F3F"/>
                </a:solidFill>
                <a:latin typeface="Century Gothic"/>
                <a:ea typeface="Century Gothic"/>
                <a:cs typeface="Century Gothic"/>
                <a:sym typeface="Century Gothic"/>
              </a:rPr>
              <a:t>, de cargo fiscal, a los profesionales funcionarios que tengan, a lo menos, </a:t>
            </a:r>
            <a:r>
              <a:rPr lang="es" sz="1600" b="1">
                <a:solidFill>
                  <a:srgbClr val="3F3F3F"/>
                </a:solidFill>
                <a:latin typeface="Century Gothic"/>
                <a:ea typeface="Century Gothic"/>
                <a:cs typeface="Century Gothic"/>
                <a:sym typeface="Century Gothic"/>
              </a:rPr>
              <a:t>quince años de servicios</a:t>
            </a:r>
            <a:r>
              <a:rPr lang="es" sz="1600">
                <a:solidFill>
                  <a:srgbClr val="3F3F3F"/>
                </a:solidFill>
                <a:latin typeface="Century Gothic"/>
                <a:ea typeface="Century Gothic"/>
                <a:cs typeface="Century Gothic"/>
                <a:sym typeface="Century Gothic"/>
              </a:rPr>
              <a:t> contados hacia atrás desde la fecha de su postulación.</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 </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El monto de la bonificación adicional </a:t>
            </a:r>
            <a:r>
              <a:rPr lang="es" sz="1600" b="1">
                <a:solidFill>
                  <a:srgbClr val="3F3F3F"/>
                </a:solidFill>
                <a:latin typeface="Century Gothic"/>
                <a:ea typeface="Century Gothic"/>
                <a:cs typeface="Century Gothic"/>
                <a:sym typeface="Century Gothic"/>
              </a:rPr>
              <a:t>dependerá de</a:t>
            </a:r>
            <a:r>
              <a:rPr lang="es" sz="1600">
                <a:solidFill>
                  <a:srgbClr val="3F3F3F"/>
                </a:solidFill>
                <a:latin typeface="Century Gothic"/>
                <a:ea typeface="Century Gothic"/>
                <a:cs typeface="Century Gothic"/>
                <a:sym typeface="Century Gothic"/>
              </a:rPr>
              <a:t>:</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a:solidFill>
                  <a:srgbClr val="3F3F3F"/>
                </a:solidFill>
                <a:latin typeface="Century Gothic"/>
                <a:ea typeface="Century Gothic"/>
                <a:cs typeface="Century Gothic"/>
                <a:sym typeface="Century Gothic"/>
              </a:rPr>
              <a:t>1. Quienes desempeñen once horas semanales, tendrán derecho a una bonificación adicional equivalente a ciento cincuenta unidades de fomento.</a:t>
            </a:r>
            <a:endParaRPr>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a:solidFill>
                  <a:srgbClr val="3F3F3F"/>
                </a:solidFill>
                <a:latin typeface="Century Gothic"/>
                <a:ea typeface="Century Gothic"/>
                <a:cs typeface="Century Gothic"/>
                <a:sym typeface="Century Gothic"/>
              </a:rPr>
              <a:t>2. Quienes desempeñen más de once horas semanales y hasta veintidós horas, tendrán derecho a una bonificación adicional equivalente a cuatrocientas unidades de fomento.</a:t>
            </a:r>
            <a:endParaRPr>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a:solidFill>
                  <a:srgbClr val="3F3F3F"/>
                </a:solidFill>
                <a:latin typeface="Century Gothic"/>
                <a:ea typeface="Century Gothic"/>
                <a:cs typeface="Century Gothic"/>
                <a:sym typeface="Century Gothic"/>
              </a:rPr>
              <a:t>3. Quienes desempeñen más de veintidós horas semanales y hasta cuarenta y tres horas, tendrán derecho a una bonificación adicional equivalente a quinientas unidades de fomento.</a:t>
            </a:r>
            <a:endParaRPr>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a:solidFill>
                  <a:srgbClr val="3F3F3F"/>
                </a:solidFill>
                <a:latin typeface="Century Gothic"/>
                <a:ea typeface="Century Gothic"/>
                <a:cs typeface="Century Gothic"/>
                <a:sym typeface="Century Gothic"/>
              </a:rPr>
              <a:t>4. Quienes desempeñen más de cuarenta y tres horas, tendrán derecho a una bonificación adicional equivalente a seiscientas sesenta y cuatro unidades de fomento.</a:t>
            </a:r>
            <a:endParaRPr>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p:txBody>
      </p:sp>
      <p:pic>
        <p:nvPicPr>
          <p:cNvPr id="567" name="Google Shape;567;p64"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568" name="Google Shape;568;p64"/>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65" descr="indice.png"/>
          <p:cNvPicPr preferRelativeResize="0"/>
          <p:nvPr/>
        </p:nvPicPr>
        <p:blipFill rotWithShape="1">
          <a:blip r:embed="rId3">
            <a:alphaModFix/>
          </a:blip>
          <a:srcRect/>
          <a:stretch/>
        </p:blipFill>
        <p:spPr>
          <a:xfrm>
            <a:off x="-18300" y="890425"/>
            <a:ext cx="5026301" cy="292600"/>
          </a:xfrm>
          <a:prstGeom prst="rect">
            <a:avLst/>
          </a:prstGeom>
          <a:noFill/>
          <a:ln>
            <a:noFill/>
          </a:ln>
        </p:spPr>
      </p:pic>
      <p:sp>
        <p:nvSpPr>
          <p:cNvPr id="574" name="Google Shape;574;p65"/>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575" name="Google Shape;575;p65"/>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INCENTIVO AL RETIRO Cupos</a:t>
            </a:r>
            <a:endParaRPr sz="1400" b="0" i="0" u="none" strike="noStrike" cap="none">
              <a:solidFill>
                <a:srgbClr val="000000"/>
              </a:solidFill>
              <a:latin typeface="Arial"/>
              <a:ea typeface="Arial"/>
              <a:cs typeface="Arial"/>
              <a:sym typeface="Arial"/>
            </a:endParaRPr>
          </a:p>
        </p:txBody>
      </p:sp>
      <p:sp>
        <p:nvSpPr>
          <p:cNvPr id="576" name="Google Shape;576;p65"/>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Podrán acceder a la bonificación por retiro voluntario y a la bonificación adicional hasta un total de </a:t>
            </a:r>
            <a:r>
              <a:rPr lang="es" sz="1600" b="1">
                <a:solidFill>
                  <a:srgbClr val="3F3F3F"/>
                </a:solidFill>
                <a:latin typeface="Century Gothic"/>
                <a:ea typeface="Century Gothic"/>
                <a:cs typeface="Century Gothic"/>
                <a:sym typeface="Century Gothic"/>
              </a:rPr>
              <a:t>3.750 beneficiarios</a:t>
            </a:r>
            <a:r>
              <a:rPr lang="es" sz="1600">
                <a:solidFill>
                  <a:srgbClr val="3F3F3F"/>
                </a:solidFill>
                <a:latin typeface="Century Gothic"/>
                <a:ea typeface="Century Gothic"/>
                <a:cs typeface="Century Gothic"/>
                <a:sym typeface="Century Gothic"/>
              </a:rPr>
              <a:t>, distribuidos anualmente de la forma siguiente:</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 </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1. Los años 2016, 2017 y 2018 	→ 300 cupos	→ saldo incrementa a 2019</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2. El año 2019 				→ 400 cupos	→ saldo incrementa año siguiente</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3. El año 2020 				→ 450 cupos	→ saldo incrementa año siguiente</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4. Los años 2021 a 2024			→ 500 cupos	→ saldo incrementa año siguiente</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 </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Si al </a:t>
            </a:r>
            <a:r>
              <a:rPr lang="es" sz="1600" b="1">
                <a:solidFill>
                  <a:srgbClr val="3F3F3F"/>
                </a:solidFill>
                <a:latin typeface="Century Gothic"/>
                <a:ea typeface="Century Gothic"/>
                <a:cs typeface="Century Gothic"/>
                <a:sym typeface="Century Gothic"/>
              </a:rPr>
              <a:t>30 de junio de 2024</a:t>
            </a:r>
            <a:r>
              <a:rPr lang="es" sz="1600">
                <a:solidFill>
                  <a:srgbClr val="3F3F3F"/>
                </a:solidFill>
                <a:latin typeface="Century Gothic"/>
                <a:ea typeface="Century Gothic"/>
                <a:cs typeface="Century Gothic"/>
                <a:sym typeface="Century Gothic"/>
              </a:rPr>
              <a:t> quedaren cupos disponibles, se abrirá por única vez un </a:t>
            </a:r>
            <a:r>
              <a:rPr lang="es" sz="1600" b="1">
                <a:solidFill>
                  <a:srgbClr val="3F3F3F"/>
                </a:solidFill>
                <a:latin typeface="Century Gothic"/>
                <a:ea typeface="Century Gothic"/>
                <a:cs typeface="Century Gothic"/>
                <a:sym typeface="Century Gothic"/>
              </a:rPr>
              <a:t>plazo especial de postulación de tres meses</a:t>
            </a:r>
            <a:r>
              <a:rPr lang="es" sz="1600">
                <a:solidFill>
                  <a:srgbClr val="3F3F3F"/>
                </a:solidFill>
                <a:latin typeface="Century Gothic"/>
                <a:ea typeface="Century Gothic"/>
                <a:cs typeface="Century Gothic"/>
                <a:sym typeface="Century Gothic"/>
              </a:rPr>
              <a:t>, el que se regirá de acuerdo al procedimiento que establezca el reglamento.</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p:txBody>
      </p:sp>
      <p:pic>
        <p:nvPicPr>
          <p:cNvPr id="577" name="Google Shape;577;p65"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578" name="Google Shape;578;p65"/>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3" name="Google Shape;583;p66" descr="pp fondot.png"/>
          <p:cNvPicPr preferRelativeResize="0"/>
          <p:nvPr/>
        </p:nvPicPr>
        <p:blipFill rotWithShape="1">
          <a:blip r:embed="rId3">
            <a:alphaModFix/>
          </a:blip>
          <a:srcRect/>
          <a:stretch/>
        </p:blipFill>
        <p:spPr>
          <a:xfrm>
            <a:off x="1350" y="0"/>
            <a:ext cx="9141300" cy="5141067"/>
          </a:xfrm>
          <a:prstGeom prst="rect">
            <a:avLst/>
          </a:prstGeom>
          <a:noFill/>
          <a:ln>
            <a:noFill/>
          </a:ln>
        </p:spPr>
      </p:pic>
      <p:pic>
        <p:nvPicPr>
          <p:cNvPr id="584" name="Google Shape;584;p66" descr="contacto.png"/>
          <p:cNvPicPr preferRelativeResize="0"/>
          <p:nvPr/>
        </p:nvPicPr>
        <p:blipFill rotWithShape="1">
          <a:blip r:embed="rId4">
            <a:alphaModFix/>
          </a:blip>
          <a:srcRect/>
          <a:stretch/>
        </p:blipFill>
        <p:spPr>
          <a:xfrm>
            <a:off x="5312486" y="1321064"/>
            <a:ext cx="3118109" cy="1085090"/>
          </a:xfrm>
          <a:prstGeom prst="rect">
            <a:avLst/>
          </a:prstGeom>
          <a:noFill/>
          <a:ln>
            <a:noFill/>
          </a:ln>
        </p:spPr>
      </p:pic>
      <p:pic>
        <p:nvPicPr>
          <p:cNvPr id="585" name="Google Shape;585;p66" descr="redes+.png"/>
          <p:cNvPicPr preferRelativeResize="0"/>
          <p:nvPr/>
        </p:nvPicPr>
        <p:blipFill rotWithShape="1">
          <a:blip r:embed="rId5">
            <a:alphaModFix/>
          </a:blip>
          <a:srcRect/>
          <a:stretch/>
        </p:blipFill>
        <p:spPr>
          <a:xfrm>
            <a:off x="658425" y="3972124"/>
            <a:ext cx="2688340" cy="222504"/>
          </a:xfrm>
          <a:prstGeom prst="rect">
            <a:avLst/>
          </a:prstGeom>
          <a:noFill/>
          <a:ln>
            <a:noFill/>
          </a:ln>
        </p:spPr>
      </p:pic>
      <p:pic>
        <p:nvPicPr>
          <p:cNvPr id="586" name="Google Shape;586;p66"/>
          <p:cNvPicPr preferRelativeResize="0"/>
          <p:nvPr/>
        </p:nvPicPr>
        <p:blipFill>
          <a:blip r:embed="rId6">
            <a:alphaModFix/>
          </a:blip>
          <a:stretch>
            <a:fillRect/>
          </a:stretch>
        </p:blipFill>
        <p:spPr>
          <a:xfrm>
            <a:off x="658425" y="690200"/>
            <a:ext cx="2117651" cy="211765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p67" descr="indice.png"/>
          <p:cNvPicPr preferRelativeResize="0"/>
          <p:nvPr/>
        </p:nvPicPr>
        <p:blipFill rotWithShape="1">
          <a:blip r:embed="rId3">
            <a:alphaModFix/>
          </a:blip>
          <a:srcRect/>
          <a:stretch/>
        </p:blipFill>
        <p:spPr>
          <a:xfrm>
            <a:off x="-18300" y="890425"/>
            <a:ext cx="2799123" cy="292600"/>
          </a:xfrm>
          <a:prstGeom prst="rect">
            <a:avLst/>
          </a:prstGeom>
          <a:noFill/>
          <a:ln>
            <a:noFill/>
          </a:ln>
        </p:spPr>
      </p:pic>
      <p:sp>
        <p:nvSpPr>
          <p:cNvPr id="592" name="Google Shape;592;p67"/>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593" name="Google Shape;593;p67"/>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ACREDITACIÓN</a:t>
            </a:r>
            <a:endParaRPr sz="1400" b="0" i="0" u="none" strike="noStrike" cap="none">
              <a:solidFill>
                <a:srgbClr val="000000"/>
              </a:solidFill>
              <a:latin typeface="Arial"/>
              <a:ea typeface="Arial"/>
              <a:cs typeface="Arial"/>
              <a:sym typeface="Arial"/>
            </a:endParaRPr>
          </a:p>
        </p:txBody>
      </p:sp>
      <p:sp>
        <p:nvSpPr>
          <p:cNvPr id="594" name="Google Shape;594;p67"/>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Area tecnica:</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La subespecialización o especialidad derivada se acreditará mediante el certificado otorgado por la universidad respectiva. Esta certificación también podrá ser emitida por otros centros formadores que otorguen la subespecialización o por entidades certificadoras. </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Para estos efectos, también se considerará como subespecialización o especialidad derivada la experiencia adquirida como resultado del ejercicio en el área de la subespecialidad respectiva, en virtud de un contrato de a lo menos 22 horas semanales durante un período mínimo de cuatro años continuos, hecho del que se dará cuenta mediante informe del Director del Servicio de Salud correspondiente o por la autoridad que corresponda. </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En las Bases respectivas deberá otorgarse puntaje adicional a aquellas subespecializaciones desarrolladas durante el período objeto de acreditación, cuyos programas respondan a requerimientos del Servicio de Salud comprendidos en sus respectivos objetivos de desarrollo. La aplicación de esta disposición no afectará los puntajes máximos que se establecen en el artículo 26 de este reglamento. </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b="1">
              <a:solidFill>
                <a:srgbClr val="3F3F3F"/>
              </a:solidFill>
              <a:latin typeface="Century Gothic"/>
              <a:ea typeface="Century Gothic"/>
              <a:cs typeface="Century Gothic"/>
              <a:sym typeface="Century Gothic"/>
            </a:endParaRPr>
          </a:p>
        </p:txBody>
      </p:sp>
      <p:pic>
        <p:nvPicPr>
          <p:cNvPr id="595" name="Google Shape;595;p67"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596" name="Google Shape;596;p67"/>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601" name="Google Shape;601;p68" descr="indice.png"/>
          <p:cNvPicPr preferRelativeResize="0"/>
          <p:nvPr/>
        </p:nvPicPr>
        <p:blipFill rotWithShape="1">
          <a:blip r:embed="rId3">
            <a:alphaModFix/>
          </a:blip>
          <a:srcRect/>
          <a:stretch/>
        </p:blipFill>
        <p:spPr>
          <a:xfrm>
            <a:off x="-18300" y="890425"/>
            <a:ext cx="2799123" cy="292600"/>
          </a:xfrm>
          <a:prstGeom prst="rect">
            <a:avLst/>
          </a:prstGeom>
          <a:noFill/>
          <a:ln>
            <a:noFill/>
          </a:ln>
        </p:spPr>
      </p:pic>
      <p:sp>
        <p:nvSpPr>
          <p:cNvPr id="602" name="Google Shape;602;p68"/>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603" name="Google Shape;603;p68"/>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ACREDITACIÓN</a:t>
            </a:r>
            <a:endParaRPr sz="1400" b="0" i="0" u="none" strike="noStrike" cap="none">
              <a:solidFill>
                <a:srgbClr val="000000"/>
              </a:solidFill>
              <a:latin typeface="Arial"/>
              <a:ea typeface="Arial"/>
              <a:cs typeface="Arial"/>
              <a:sym typeface="Arial"/>
            </a:endParaRPr>
          </a:p>
        </p:txBody>
      </p:sp>
      <p:sp>
        <p:nvSpPr>
          <p:cNvPr id="604" name="Google Shape;604;p68"/>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000" b="1">
                <a:solidFill>
                  <a:srgbClr val="3F3F3F"/>
                </a:solidFill>
                <a:latin typeface="Century Gothic"/>
                <a:ea typeface="Century Gothic"/>
                <a:cs typeface="Century Gothic"/>
                <a:sym typeface="Century Gothic"/>
              </a:rPr>
              <a:t>Area tecnica:</a:t>
            </a:r>
            <a:endParaRPr sz="10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0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000" b="1">
                <a:solidFill>
                  <a:srgbClr val="3F3F3F"/>
                </a:solidFill>
                <a:latin typeface="Century Gothic"/>
                <a:ea typeface="Century Gothic"/>
                <a:cs typeface="Century Gothic"/>
                <a:sym typeface="Century Gothic"/>
              </a:rPr>
              <a:t>Capacitación y perfeccionamiento: Sobre toda clase de acciones de promoción y recuperación de la salud, prevención de la enfermedad, rehabilitación y reinserción social de las personas enfermas, especialmente cuando impliquen transferencia y aplicación de nuevos conocimientos y técnicas de diagnóstico y terapéuticas, gestión en salud, investigación aplicada, desarrollo tecnológico, docencia y cualquier otra área de actividad que sea necesario fomentar para el adecuado cumplimiento de sus funciones por parte de los profesionales. </a:t>
            </a:r>
            <a:endParaRPr sz="10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000" b="1">
                <a:solidFill>
                  <a:srgbClr val="3F3F3F"/>
                </a:solidFill>
                <a:latin typeface="Century Gothic"/>
                <a:ea typeface="Century Gothic"/>
                <a:cs typeface="Century Gothic"/>
                <a:sym typeface="Century Gothic"/>
              </a:rPr>
              <a:t>Deberán estar consideradas en los planes anuales de capacitación de los Servicios de Salud. </a:t>
            </a:r>
            <a:endParaRPr sz="10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000" b="1">
                <a:solidFill>
                  <a:srgbClr val="3F3F3F"/>
                </a:solidFill>
                <a:latin typeface="Century Gothic"/>
                <a:ea typeface="Century Gothic"/>
                <a:cs typeface="Century Gothic"/>
                <a:sym typeface="Century Gothic"/>
              </a:rPr>
              <a:t>Serán consideradas también aquellas actividades cuyos objetivos pedagógicos sean pertinentes con el desempeño del profesional, teniendo preferentemente al efecto en consideración las políticas impartidas por el Ministerio de Salud en materia de capacitación, los objetivos de desarrollo del Servicio de Salud correspondiente y las necesidades de los establecimientos donde hayan laborado los profesionales durante el período evaluado. </a:t>
            </a:r>
            <a:endParaRPr sz="10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000" b="1">
                <a:solidFill>
                  <a:srgbClr val="3F3F3F"/>
                </a:solidFill>
                <a:latin typeface="Century Gothic"/>
                <a:ea typeface="Century Gothic"/>
                <a:cs typeface="Century Gothic"/>
                <a:sym typeface="Century Gothic"/>
              </a:rPr>
              <a:t>Se acreditarán mediante una relación cronológica y pormenorizada de éstas, realizadas por el profesional en el período objeto de evaluación, acompañada de las respectivas certificaciones. Las bases asignarán mayor puntuación a aquellas actividades en las que, además del criterio de asistencia, se exija el cumplimiento y evaluación de otros requisitos de aprobación, tales como la aplicación de pruebas para evaluar el rendimiento académico, la formulación de proyectos, la evaluación de competencias de egreso en áreas específicas definidas como críticas en el programa de estudios, u otros semejantes, siempre que el cumplimiento de dichos requisitos sea respaldado por una calificación expresada en una nota o en un concepto</a:t>
            </a:r>
            <a:endParaRPr sz="1000" b="1">
              <a:solidFill>
                <a:srgbClr val="3F3F3F"/>
              </a:solidFill>
              <a:latin typeface="Century Gothic"/>
              <a:ea typeface="Century Gothic"/>
              <a:cs typeface="Century Gothic"/>
              <a:sym typeface="Century Gothic"/>
            </a:endParaRPr>
          </a:p>
        </p:txBody>
      </p:sp>
      <p:pic>
        <p:nvPicPr>
          <p:cNvPr id="605" name="Google Shape;605;p68"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606" name="Google Shape;606;p68"/>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Google Shape;611;p69" descr="indice.png"/>
          <p:cNvPicPr preferRelativeResize="0"/>
          <p:nvPr/>
        </p:nvPicPr>
        <p:blipFill rotWithShape="1">
          <a:blip r:embed="rId3">
            <a:alphaModFix/>
          </a:blip>
          <a:srcRect/>
          <a:stretch/>
        </p:blipFill>
        <p:spPr>
          <a:xfrm>
            <a:off x="-18300" y="890425"/>
            <a:ext cx="2799123" cy="292600"/>
          </a:xfrm>
          <a:prstGeom prst="rect">
            <a:avLst/>
          </a:prstGeom>
          <a:noFill/>
          <a:ln>
            <a:noFill/>
          </a:ln>
        </p:spPr>
      </p:pic>
      <p:sp>
        <p:nvSpPr>
          <p:cNvPr id="612" name="Google Shape;612;p69"/>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613" name="Google Shape;613;p69"/>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ACREDITACIÓN</a:t>
            </a:r>
            <a:endParaRPr sz="1400" b="0" i="0" u="none" strike="noStrike" cap="none">
              <a:solidFill>
                <a:srgbClr val="000000"/>
              </a:solidFill>
              <a:latin typeface="Arial"/>
              <a:ea typeface="Arial"/>
              <a:cs typeface="Arial"/>
              <a:sym typeface="Arial"/>
            </a:endParaRPr>
          </a:p>
        </p:txBody>
      </p:sp>
      <p:sp>
        <p:nvSpPr>
          <p:cNvPr id="614" name="Google Shape;614;p69"/>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100" b="1">
                <a:solidFill>
                  <a:srgbClr val="3F3F3F"/>
                </a:solidFill>
                <a:latin typeface="Century Gothic"/>
                <a:ea typeface="Century Gothic"/>
                <a:cs typeface="Century Gothic"/>
                <a:sym typeface="Century Gothic"/>
              </a:rPr>
              <a:t>Area tecnica:</a:t>
            </a:r>
            <a:endParaRPr sz="11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1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100" b="1">
                <a:solidFill>
                  <a:srgbClr val="3F3F3F"/>
                </a:solidFill>
                <a:latin typeface="Century Gothic"/>
                <a:ea typeface="Century Gothic"/>
                <a:cs typeface="Century Gothic"/>
                <a:sym typeface="Century Gothic"/>
              </a:rPr>
              <a:t>Labor docente y de investigación: Se acreditará mediante una relación cronológica de las actividades docentes y de investigación realizadas en el período objeto de evaluación, en calidad de funcionario de un Servicio de Salud. Debe ser hecha por la respectiva institución y las investigaciones se demostrarán mediante las publicaciones o informes correspondientes.</a:t>
            </a:r>
            <a:endParaRPr sz="11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100" b="1">
                <a:solidFill>
                  <a:srgbClr val="3F3F3F"/>
                </a:solidFill>
                <a:latin typeface="Century Gothic"/>
                <a:ea typeface="Century Gothic"/>
                <a:cs typeface="Century Gothic"/>
                <a:sym typeface="Century Gothic"/>
              </a:rPr>
              <a:t>Se deberá incluir las actividades realizadas indicándose si se trata de seminarios, clases, charlas en reuniones clínicas, puestas al día, actualización de normativas clínicas u otras, y la institución donde se realizó. </a:t>
            </a:r>
            <a:endParaRPr sz="11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1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100" b="1">
                <a:solidFill>
                  <a:srgbClr val="3F3F3F"/>
                </a:solidFill>
                <a:latin typeface="Century Gothic"/>
                <a:ea typeface="Century Gothic"/>
                <a:cs typeface="Century Gothic"/>
                <a:sym typeface="Century Gothic"/>
              </a:rPr>
              <a:t>Investigaciones clínicas o aplicadas: Se deben identificar éstas con precisión, indicándose además su importancia en el ámbito laboral, clínico, técnico u organizacional, con independencia del medio a través del que hayan sido difundidas. </a:t>
            </a:r>
            <a:endParaRPr sz="11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100" b="1">
                <a:solidFill>
                  <a:srgbClr val="3F3F3F"/>
                </a:solidFill>
                <a:latin typeface="Century Gothic"/>
                <a:ea typeface="Century Gothic"/>
                <a:cs typeface="Century Gothic"/>
                <a:sym typeface="Century Gothic"/>
              </a:rPr>
              <a:t> </a:t>
            </a:r>
            <a:endParaRPr sz="11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100" b="1">
                <a:solidFill>
                  <a:srgbClr val="3F3F3F"/>
                </a:solidFill>
                <a:latin typeface="Century Gothic"/>
                <a:ea typeface="Century Gothic"/>
                <a:cs typeface="Century Gothic"/>
                <a:sym typeface="Century Gothic"/>
              </a:rPr>
              <a:t>Reconocimiento académico: Se acreditará con la presentación de los reconocimientos formales que, en el ejercicio de tareas como docente, alumno o investigador haya recibido el profesional en el período a evaluar y se certificará por la institución que corresponda en cada caso.</a:t>
            </a:r>
            <a:endParaRPr sz="11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100" b="1">
              <a:solidFill>
                <a:srgbClr val="3F3F3F"/>
              </a:solidFill>
              <a:latin typeface="Century Gothic"/>
              <a:ea typeface="Century Gothic"/>
              <a:cs typeface="Century Gothic"/>
              <a:sym typeface="Century Gothic"/>
            </a:endParaRPr>
          </a:p>
        </p:txBody>
      </p:sp>
      <p:pic>
        <p:nvPicPr>
          <p:cNvPr id="615" name="Google Shape;615;p69"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616" name="Google Shape;616;p69"/>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21" name="Google Shape;621;p70" descr="indice.png"/>
          <p:cNvPicPr preferRelativeResize="0"/>
          <p:nvPr/>
        </p:nvPicPr>
        <p:blipFill rotWithShape="1">
          <a:blip r:embed="rId3">
            <a:alphaModFix/>
          </a:blip>
          <a:srcRect/>
          <a:stretch/>
        </p:blipFill>
        <p:spPr>
          <a:xfrm>
            <a:off x="-18300" y="890425"/>
            <a:ext cx="2799123" cy="292600"/>
          </a:xfrm>
          <a:prstGeom prst="rect">
            <a:avLst/>
          </a:prstGeom>
          <a:noFill/>
          <a:ln>
            <a:noFill/>
          </a:ln>
        </p:spPr>
      </p:pic>
      <p:sp>
        <p:nvSpPr>
          <p:cNvPr id="622" name="Google Shape;622;p70"/>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CARRERA FUNCIONARIA</a:t>
            </a:r>
            <a:endParaRPr sz="2400" b="1" i="0" u="none" strike="noStrike" cap="none">
              <a:solidFill>
                <a:srgbClr val="17365D"/>
              </a:solidFill>
              <a:latin typeface="Century Gothic"/>
              <a:ea typeface="Century Gothic"/>
              <a:cs typeface="Century Gothic"/>
              <a:sym typeface="Century Gothic"/>
            </a:endParaRPr>
          </a:p>
        </p:txBody>
      </p:sp>
      <p:sp>
        <p:nvSpPr>
          <p:cNvPr id="623" name="Google Shape;623;p70"/>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ACREDITACIÓN</a:t>
            </a:r>
            <a:endParaRPr sz="1400" b="0" i="0" u="none" strike="noStrike" cap="none">
              <a:solidFill>
                <a:srgbClr val="000000"/>
              </a:solidFill>
              <a:latin typeface="Arial"/>
              <a:ea typeface="Arial"/>
              <a:cs typeface="Arial"/>
              <a:sym typeface="Arial"/>
            </a:endParaRPr>
          </a:p>
        </p:txBody>
      </p:sp>
      <p:sp>
        <p:nvSpPr>
          <p:cNvPr id="624" name="Google Shape;624;p70"/>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900">
                <a:solidFill>
                  <a:srgbClr val="3F3F3F"/>
                </a:solidFill>
                <a:latin typeface="Century Gothic"/>
                <a:ea typeface="Century Gothic"/>
                <a:cs typeface="Century Gothic"/>
                <a:sym typeface="Century Gothic"/>
              </a:rPr>
              <a:t>Area Clinica:</a:t>
            </a:r>
            <a:endParaRPr sz="9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9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900">
                <a:solidFill>
                  <a:srgbClr val="3F3F3F"/>
                </a:solidFill>
                <a:latin typeface="Century Gothic"/>
                <a:ea typeface="Century Gothic"/>
                <a:cs typeface="Century Gothic"/>
                <a:sym typeface="Century Gothic"/>
              </a:rPr>
              <a:t> </a:t>
            </a:r>
            <a:endParaRPr sz="9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900">
                <a:solidFill>
                  <a:srgbClr val="3F3F3F"/>
                </a:solidFill>
                <a:latin typeface="Century Gothic"/>
                <a:ea typeface="Century Gothic"/>
                <a:cs typeface="Century Gothic"/>
                <a:sym typeface="Century Gothic"/>
              </a:rPr>
              <a:t>1.  Atención Abierta.</a:t>
            </a:r>
            <a:endParaRPr sz="9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900">
                <a:solidFill>
                  <a:srgbClr val="3F3F3F"/>
                </a:solidFill>
                <a:latin typeface="Century Gothic"/>
                <a:ea typeface="Century Gothic"/>
                <a:cs typeface="Century Gothic"/>
                <a:sym typeface="Century Gothic"/>
              </a:rPr>
              <a:t>Relación cronológica de las unidades de trabajo en que se ha desempeñado el profesional en el período a evaluar, con indicadores tales como consultas generales y de especialidad atendidas por el profesional y su relación con las horas semanales dedicadas a ello y el porcentaje de cumplimiento de lo programado, en función de la jornada contratada. También se considerará la calidad de las prestaciones realizadas por el profesional, según los parámetros, notas o conceptos que las Bases establezcan.</a:t>
            </a:r>
            <a:endParaRPr sz="9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900">
                <a:solidFill>
                  <a:srgbClr val="3F3F3F"/>
                </a:solidFill>
                <a:latin typeface="Century Gothic"/>
                <a:ea typeface="Century Gothic"/>
                <a:cs typeface="Century Gothic"/>
                <a:sym typeface="Century Gothic"/>
              </a:rPr>
              <a:t> </a:t>
            </a:r>
            <a:endParaRPr sz="9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900">
                <a:solidFill>
                  <a:srgbClr val="3F3F3F"/>
                </a:solidFill>
                <a:latin typeface="Century Gothic"/>
                <a:ea typeface="Century Gothic"/>
                <a:cs typeface="Century Gothic"/>
                <a:sym typeface="Century Gothic"/>
              </a:rPr>
              <a:t>2.   Atención Cerrada.</a:t>
            </a:r>
            <a:endParaRPr sz="9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900">
                <a:solidFill>
                  <a:srgbClr val="3F3F3F"/>
                </a:solidFill>
                <a:latin typeface="Century Gothic"/>
                <a:ea typeface="Century Gothic"/>
                <a:cs typeface="Century Gothic"/>
                <a:sym typeface="Century Gothic"/>
              </a:rPr>
              <a:t>Se acreditará mediante la relación cronológica de las unidades de trabajo en que se ha desempeñado el profesional en el período a evaluar, con indicadores tales como el número de camas bajo su manejo directo en cada año, el número de cirugías realizadas como primer cirujano o ayudante, partos, anestesia u otros y su relación con el número de horas semanales dedicadas a ello y el cumplimiento de lo programado en cada caso, en función de la jornada contratada. También se considerará la calidad de las prestaciones realizadas por el profesional, según los parámetros, notas o conceptos que las Bases establezcan.</a:t>
            </a:r>
            <a:endParaRPr sz="9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900">
                <a:solidFill>
                  <a:srgbClr val="3F3F3F"/>
                </a:solidFill>
                <a:latin typeface="Century Gothic"/>
                <a:ea typeface="Century Gothic"/>
                <a:cs typeface="Century Gothic"/>
                <a:sym typeface="Century Gothic"/>
              </a:rPr>
              <a:t> </a:t>
            </a:r>
            <a:endParaRPr sz="9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900">
                <a:solidFill>
                  <a:srgbClr val="3F3F3F"/>
                </a:solidFill>
                <a:latin typeface="Century Gothic"/>
                <a:ea typeface="Century Gothic"/>
                <a:cs typeface="Century Gothic"/>
                <a:sym typeface="Century Gothic"/>
              </a:rPr>
              <a:t>3.   Atención en procedimientos o exámenes.</a:t>
            </a:r>
            <a:endParaRPr sz="9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900">
                <a:solidFill>
                  <a:srgbClr val="3F3F3F"/>
                </a:solidFill>
                <a:latin typeface="Century Gothic"/>
                <a:ea typeface="Century Gothic"/>
                <a:cs typeface="Century Gothic"/>
                <a:sym typeface="Century Gothic"/>
              </a:rPr>
              <a:t>Se acreditará mediante la relación cronológica de las unidades de trabajo en que se ha desempeñado el profesional en el período a evaluar, con indicadores tales como el número de procedimientos o exámenes realizados y su relación con el número de horas semanales dedicadas a ello y el cumplimiento de lo programado en cada caso, en función de la jornada contratada. También se considerará la calidad de las prestaciones realizadas por el profesional, según los parámetros, notas o conceptos que las Bases establezcan.</a:t>
            </a:r>
            <a:endParaRPr sz="9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900">
                <a:solidFill>
                  <a:srgbClr val="3F3F3F"/>
                </a:solidFill>
                <a:latin typeface="Century Gothic"/>
                <a:ea typeface="Century Gothic"/>
                <a:cs typeface="Century Gothic"/>
                <a:sym typeface="Century Gothic"/>
              </a:rPr>
              <a:t> </a:t>
            </a:r>
            <a:endParaRPr sz="9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900">
                <a:solidFill>
                  <a:srgbClr val="3F3F3F"/>
                </a:solidFill>
                <a:latin typeface="Century Gothic"/>
                <a:ea typeface="Century Gothic"/>
                <a:cs typeface="Century Gothic"/>
                <a:sym typeface="Century Gothic"/>
              </a:rPr>
              <a:t>4.   Actuación en situaciones críticas.</a:t>
            </a:r>
            <a:endParaRPr sz="9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900">
                <a:solidFill>
                  <a:srgbClr val="3F3F3F"/>
                </a:solidFill>
                <a:latin typeface="Century Gothic"/>
                <a:ea typeface="Century Gothic"/>
                <a:cs typeface="Century Gothic"/>
                <a:sym typeface="Century Gothic"/>
              </a:rPr>
              <a:t>Se acreditará mediante la relación cronológica de las acciones destacadas desarrolladas en el período en función de situaciones imprevistas calificadas y valoradas por el jefe del Servicio Clínico o Unidad de Apoyo correspondiente, tales como urgencias clínicas, emergencias sanitarias u otras.</a:t>
            </a:r>
            <a:endParaRPr sz="9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900">
              <a:solidFill>
                <a:srgbClr val="3F3F3F"/>
              </a:solidFill>
              <a:latin typeface="Century Gothic"/>
              <a:ea typeface="Century Gothic"/>
              <a:cs typeface="Century Gothic"/>
              <a:sym typeface="Century Gothic"/>
            </a:endParaRPr>
          </a:p>
        </p:txBody>
      </p:sp>
      <p:pic>
        <p:nvPicPr>
          <p:cNvPr id="625" name="Google Shape;625;p70" descr="ppt02.png"/>
          <p:cNvPicPr preferRelativeResize="0"/>
          <p:nvPr/>
        </p:nvPicPr>
        <p:blipFill rotWithShape="1">
          <a:blip r:embed="rId4">
            <a:alphaModFix/>
          </a:blip>
          <a:srcRect/>
          <a:stretch/>
        </p:blipFill>
        <p:spPr>
          <a:xfrm>
            <a:off x="0" y="267494"/>
            <a:ext cx="6976883" cy="719329"/>
          </a:xfrm>
          <a:prstGeom prst="rect">
            <a:avLst/>
          </a:prstGeom>
          <a:noFill/>
          <a:ln>
            <a:noFill/>
          </a:ln>
        </p:spPr>
      </p:pic>
      <p:sp>
        <p:nvSpPr>
          <p:cNvPr id="626" name="Google Shape;626;p70"/>
          <p:cNvSpPr txBox="1"/>
          <p:nvPr/>
        </p:nvSpPr>
        <p:spPr>
          <a:xfrm>
            <a:off x="9757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9" descr="indice.png"/>
          <p:cNvPicPr preferRelativeResize="0"/>
          <p:nvPr/>
        </p:nvPicPr>
        <p:blipFill rotWithShape="1">
          <a:blip r:embed="rId3">
            <a:alphaModFix/>
          </a:blip>
          <a:srcRect/>
          <a:stretch/>
        </p:blipFill>
        <p:spPr>
          <a:xfrm>
            <a:off x="-18300" y="890425"/>
            <a:ext cx="7508325" cy="292600"/>
          </a:xfrm>
          <a:prstGeom prst="rect">
            <a:avLst/>
          </a:prstGeom>
          <a:noFill/>
          <a:ln>
            <a:noFill/>
          </a:ln>
        </p:spPr>
      </p:pic>
      <p:pic>
        <p:nvPicPr>
          <p:cNvPr id="169" name="Google Shape;169;p29" descr="ppt01.png"/>
          <p:cNvPicPr preferRelativeResize="0"/>
          <p:nvPr/>
        </p:nvPicPr>
        <p:blipFill rotWithShape="1">
          <a:blip r:embed="rId4">
            <a:alphaModFix/>
          </a:blip>
          <a:srcRect/>
          <a:stretch/>
        </p:blipFill>
        <p:spPr>
          <a:xfrm>
            <a:off x="-36512" y="267494"/>
            <a:ext cx="6976883" cy="719329"/>
          </a:xfrm>
          <a:prstGeom prst="rect">
            <a:avLst/>
          </a:prstGeom>
          <a:noFill/>
          <a:ln>
            <a:noFill/>
          </a:ln>
        </p:spPr>
      </p:pic>
      <p:sp>
        <p:nvSpPr>
          <p:cNvPr id="170" name="Google Shape;170;p29"/>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INTRODUCCIÓN AL TRABAJO MÉDICO</a:t>
            </a:r>
            <a:endParaRPr sz="2400" b="1" i="0" u="none" strike="noStrike" cap="none">
              <a:solidFill>
                <a:srgbClr val="17365D"/>
              </a:solidFill>
              <a:latin typeface="Century Gothic"/>
              <a:ea typeface="Century Gothic"/>
              <a:cs typeface="Century Gothic"/>
              <a:sym typeface="Century Gothic"/>
            </a:endParaRPr>
          </a:p>
        </p:txBody>
      </p:sp>
      <p:sp>
        <p:nvSpPr>
          <p:cNvPr id="171" name="Google Shape;171;p29"/>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EST. ADMINISTRATIVO: DERECHOS Y DEBERES FUNCIONARIOS </a:t>
            </a:r>
            <a:endParaRPr sz="1400" b="0" i="0" u="none" strike="noStrike" cap="none">
              <a:solidFill>
                <a:srgbClr val="000000"/>
              </a:solidFill>
              <a:latin typeface="Arial"/>
              <a:ea typeface="Arial"/>
              <a:cs typeface="Arial"/>
              <a:sym typeface="Arial"/>
            </a:endParaRPr>
          </a:p>
        </p:txBody>
      </p:sp>
      <p:sp>
        <p:nvSpPr>
          <p:cNvPr id="172" name="Google Shape;172;p29"/>
          <p:cNvSpPr txBox="1"/>
          <p:nvPr/>
        </p:nvSpPr>
        <p:spPr>
          <a:xfrm>
            <a:off x="8995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1</a:t>
            </a:r>
            <a:endParaRPr sz="1400" b="0" i="0" u="none" strike="noStrike" cap="none">
              <a:solidFill>
                <a:srgbClr val="000000"/>
              </a:solidFill>
              <a:latin typeface="Arial"/>
              <a:ea typeface="Arial"/>
              <a:cs typeface="Arial"/>
              <a:sym typeface="Arial"/>
            </a:endParaRPr>
          </a:p>
        </p:txBody>
      </p:sp>
      <p:graphicFrame>
        <p:nvGraphicFramePr>
          <p:cNvPr id="173" name="Google Shape;173;p29"/>
          <p:cNvGraphicFramePr/>
          <p:nvPr/>
        </p:nvGraphicFramePr>
        <p:xfrm>
          <a:off x="467550" y="1354576"/>
          <a:ext cx="3000000" cy="3000000"/>
        </p:xfrm>
        <a:graphic>
          <a:graphicData uri="http://schemas.openxmlformats.org/drawingml/2006/table">
            <a:tbl>
              <a:tblPr>
                <a:noFill/>
                <a:tableStyleId>{8BCB920F-5610-4D9C-BB50-A4210F9B32F0}</a:tableStyleId>
              </a:tblPr>
              <a:tblGrid>
                <a:gridCol w="4096525">
                  <a:extLst>
                    <a:ext uri="{9D8B030D-6E8A-4147-A177-3AD203B41FA5}">
                      <a16:colId xmlns:a16="http://schemas.microsoft.com/office/drawing/2014/main" val="20000"/>
                    </a:ext>
                  </a:extLst>
                </a:gridCol>
                <a:gridCol w="4096525">
                  <a:extLst>
                    <a:ext uri="{9D8B030D-6E8A-4147-A177-3AD203B41FA5}">
                      <a16:colId xmlns:a16="http://schemas.microsoft.com/office/drawing/2014/main" val="20001"/>
                    </a:ext>
                  </a:extLst>
                </a:gridCol>
              </a:tblGrid>
              <a:tr h="280325">
                <a:tc>
                  <a:txBody>
                    <a:bodyPr/>
                    <a:lstStyle/>
                    <a:p>
                      <a:pPr marL="0" marR="0" lvl="0" indent="0" algn="ctr" rtl="0">
                        <a:lnSpc>
                          <a:spcPct val="100000"/>
                        </a:lnSpc>
                        <a:spcBef>
                          <a:spcPts val="0"/>
                        </a:spcBef>
                        <a:spcAft>
                          <a:spcPts val="0"/>
                        </a:spcAft>
                        <a:buClr>
                          <a:srgbClr val="000000"/>
                        </a:buClr>
                        <a:buSzPts val="1000"/>
                        <a:buFont typeface="Arial"/>
                        <a:buNone/>
                      </a:pPr>
                      <a:r>
                        <a:rPr lang="es" sz="1200" b="1" u="none" strike="noStrike" cap="none">
                          <a:latin typeface="Century Gothic"/>
                          <a:ea typeface="Century Gothic"/>
                          <a:cs typeface="Century Gothic"/>
                          <a:sym typeface="Century Gothic"/>
                        </a:rPr>
                        <a:t>Derechos Funcionarios</a:t>
                      </a:r>
                      <a:endParaRPr sz="1200" b="1" u="none" strike="noStrike" cap="none">
                        <a:latin typeface="Century Gothic"/>
                        <a:ea typeface="Century Gothic"/>
                        <a:cs typeface="Century Gothic"/>
                        <a:sym typeface="Century Gothic"/>
                      </a:endParaRPr>
                    </a:p>
                  </a:txBody>
                  <a:tcPr marL="91425" marR="91425" marT="91425" marB="91425">
                    <a:solidFill>
                      <a:srgbClr val="1F497D">
                        <a:alpha val="13730"/>
                      </a:srgb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s" sz="1200" b="1" u="none" strike="noStrike" cap="none">
                          <a:latin typeface="Century Gothic"/>
                          <a:ea typeface="Century Gothic"/>
                          <a:cs typeface="Century Gothic"/>
                          <a:sym typeface="Century Gothic"/>
                        </a:rPr>
                        <a:t>Obligaciones Funcionarias</a:t>
                      </a:r>
                      <a:endParaRPr sz="1200" b="1" u="none" strike="noStrike" cap="none">
                        <a:latin typeface="Century Gothic"/>
                        <a:ea typeface="Century Gothic"/>
                        <a:cs typeface="Century Gothic"/>
                        <a:sym typeface="Century Gothic"/>
                      </a:endParaRPr>
                    </a:p>
                  </a:txBody>
                  <a:tcPr marL="91425" marR="91425" marT="91425" marB="91425">
                    <a:solidFill>
                      <a:srgbClr val="1F497D">
                        <a:alpha val="13730"/>
                      </a:srgbClr>
                    </a:solidFill>
                  </a:tcPr>
                </a:tc>
                <a:extLst>
                  <a:ext uri="{0D108BD9-81ED-4DB2-BD59-A6C34878D82A}">
                    <a16:rowId xmlns:a16="http://schemas.microsoft.com/office/drawing/2014/main" val="10000"/>
                  </a:ext>
                </a:extLst>
              </a:tr>
              <a:tr h="2544125">
                <a:tc>
                  <a:txBody>
                    <a:bodyPr/>
                    <a:lstStyle/>
                    <a:p>
                      <a:pPr marL="0" marR="0" lvl="0" indent="0" algn="just" rtl="0">
                        <a:lnSpc>
                          <a:spcPct val="150000"/>
                        </a:lnSpc>
                        <a:spcBef>
                          <a:spcPts val="0"/>
                        </a:spcBef>
                        <a:spcAft>
                          <a:spcPts val="0"/>
                        </a:spcAft>
                        <a:buClr>
                          <a:schemeClr val="dk1"/>
                        </a:buClr>
                        <a:buSzPts val="1100"/>
                        <a:buFont typeface="Arial"/>
                        <a:buNone/>
                      </a:pPr>
                      <a:r>
                        <a:rPr lang="es" sz="1200" u="none" strike="noStrike" cap="none">
                          <a:solidFill>
                            <a:schemeClr val="dk1"/>
                          </a:solidFill>
                          <a:latin typeface="Century Gothic"/>
                          <a:ea typeface="Century Gothic"/>
                          <a:cs typeface="Century Gothic"/>
                          <a:sym typeface="Century Gothic"/>
                        </a:rPr>
                        <a:t>1. Hacer uso de los feriados, permisos, licencias y a participar en las acciones de capacitación.</a:t>
                      </a: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50000"/>
                        </a:lnSpc>
                        <a:spcBef>
                          <a:spcPts val="0"/>
                        </a:spcBef>
                        <a:spcAft>
                          <a:spcPts val="0"/>
                        </a:spcAft>
                        <a:buClr>
                          <a:schemeClr val="dk1"/>
                        </a:buClr>
                        <a:buSzPts val="1100"/>
                        <a:buFont typeface="Arial"/>
                        <a:buNone/>
                      </a:pPr>
                      <a:r>
                        <a:rPr lang="es" sz="1200" u="none" strike="noStrike" cap="none">
                          <a:solidFill>
                            <a:schemeClr val="dk1"/>
                          </a:solidFill>
                          <a:latin typeface="Century Gothic"/>
                          <a:ea typeface="Century Gothic"/>
                          <a:cs typeface="Century Gothic"/>
                          <a:sym typeface="Century Gothic"/>
                        </a:rPr>
                        <a:t>2. Gozar de todas las prestaciones y beneficios que contemplen los sistemas de previsión y bienestar social.</a:t>
                      </a: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50000"/>
                        </a:lnSpc>
                        <a:spcBef>
                          <a:spcPts val="0"/>
                        </a:spcBef>
                        <a:spcAft>
                          <a:spcPts val="0"/>
                        </a:spcAft>
                        <a:buClr>
                          <a:srgbClr val="000000"/>
                        </a:buClr>
                        <a:buSzPts val="1000"/>
                        <a:buFont typeface="Arial"/>
                        <a:buNone/>
                      </a:pPr>
                      <a:r>
                        <a:rPr lang="es" sz="1200" u="none" strike="noStrike" cap="none">
                          <a:solidFill>
                            <a:schemeClr val="dk1"/>
                          </a:solidFill>
                          <a:latin typeface="Century Gothic"/>
                          <a:ea typeface="Century Gothic"/>
                          <a:cs typeface="Century Gothic"/>
                          <a:sym typeface="Century Gothic"/>
                        </a:rPr>
                        <a:t>3. Ser defendidos y a exigir que la institución a que pertenezcan persiga la responsabilidad civil y criminal de las personas que atenten contra su vida o su integridad corporal, con motivo del desempeño de sus funciones, o que, por dicho motivo, los injurien o calumnien en cualquier forma.</a:t>
                      </a:r>
                      <a:endParaRPr sz="1200" u="none" strike="noStrike" cap="none">
                        <a:latin typeface="Century Gothic"/>
                        <a:ea typeface="Century Gothic"/>
                        <a:cs typeface="Century Gothic"/>
                        <a:sym typeface="Century Gothic"/>
                      </a:endParaRPr>
                    </a:p>
                  </a:txBody>
                  <a:tcPr marL="91425" marR="91425" marT="91425" marB="91425"/>
                </a:tc>
                <a:tc>
                  <a:txBody>
                    <a:bodyPr/>
                    <a:lstStyle/>
                    <a:p>
                      <a:pPr marL="0" marR="0" lvl="0" indent="0" algn="just" rtl="0">
                        <a:lnSpc>
                          <a:spcPct val="150000"/>
                        </a:lnSpc>
                        <a:spcBef>
                          <a:spcPts val="0"/>
                        </a:spcBef>
                        <a:spcAft>
                          <a:spcPts val="0"/>
                        </a:spcAft>
                        <a:buClr>
                          <a:schemeClr val="dk1"/>
                        </a:buClr>
                        <a:buSzPts val="1100"/>
                        <a:buFont typeface="Arial"/>
                        <a:buNone/>
                      </a:pPr>
                      <a:r>
                        <a:rPr lang="es" sz="1200" u="none" strike="noStrike" cap="none">
                          <a:solidFill>
                            <a:schemeClr val="dk1"/>
                          </a:solidFill>
                          <a:latin typeface="Century Gothic"/>
                          <a:ea typeface="Century Gothic"/>
                          <a:cs typeface="Century Gothic"/>
                          <a:sym typeface="Century Gothic"/>
                        </a:rPr>
                        <a:t>1. Desempeñar personalmente las funciones del cargo en forma regular y continua.</a:t>
                      </a: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50000"/>
                        </a:lnSpc>
                        <a:spcBef>
                          <a:spcPts val="0"/>
                        </a:spcBef>
                        <a:spcAft>
                          <a:spcPts val="0"/>
                        </a:spcAft>
                        <a:buClr>
                          <a:schemeClr val="dk1"/>
                        </a:buClr>
                        <a:buSzPts val="1100"/>
                        <a:buFont typeface="Arial"/>
                        <a:buNone/>
                      </a:pPr>
                      <a:r>
                        <a:rPr lang="es" sz="1200" u="none" strike="noStrike" cap="none">
                          <a:solidFill>
                            <a:schemeClr val="dk1"/>
                          </a:solidFill>
                          <a:latin typeface="Century Gothic"/>
                          <a:ea typeface="Century Gothic"/>
                          <a:cs typeface="Century Gothic"/>
                          <a:sym typeface="Century Gothic"/>
                        </a:rPr>
                        <a:t>2. Orientar el desarrollo de sus funciones al cumplimiento de los objetivos de la institución y a la mejor prestación de los servicios.</a:t>
                      </a: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50000"/>
                        </a:lnSpc>
                        <a:spcBef>
                          <a:spcPts val="0"/>
                        </a:spcBef>
                        <a:spcAft>
                          <a:spcPts val="0"/>
                        </a:spcAft>
                        <a:buClr>
                          <a:srgbClr val="000000"/>
                        </a:buClr>
                        <a:buSzPts val="1000"/>
                        <a:buFont typeface="Arial"/>
                        <a:buNone/>
                      </a:pPr>
                      <a:r>
                        <a:rPr lang="es" sz="1200" u="none" strike="noStrike" cap="none">
                          <a:solidFill>
                            <a:schemeClr val="dk1"/>
                          </a:solidFill>
                          <a:latin typeface="Century Gothic"/>
                          <a:ea typeface="Century Gothic"/>
                          <a:cs typeface="Century Gothic"/>
                          <a:sym typeface="Century Gothic"/>
                        </a:rPr>
                        <a:t>3. Realizar las labores con esmero, cortesía, dedicación y eficiencia; contribuyendo a materializar los objetivos de la institución.</a:t>
                      </a: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50000"/>
                        </a:lnSpc>
                        <a:spcBef>
                          <a:spcPts val="0"/>
                        </a:spcBef>
                        <a:spcAft>
                          <a:spcPts val="0"/>
                        </a:spcAft>
                        <a:buClr>
                          <a:srgbClr val="000000"/>
                        </a:buClr>
                        <a:buSzPts val="1000"/>
                        <a:buFont typeface="Arial"/>
                        <a:buNone/>
                      </a:pP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50000"/>
                        </a:lnSpc>
                        <a:spcBef>
                          <a:spcPts val="0"/>
                        </a:spcBef>
                        <a:spcAft>
                          <a:spcPts val="0"/>
                        </a:spcAft>
                        <a:buClr>
                          <a:srgbClr val="000000"/>
                        </a:buClr>
                        <a:buSzPts val="1000"/>
                        <a:buFont typeface="Arial"/>
                        <a:buNone/>
                      </a:pP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000"/>
                        <a:buFont typeface="Arial"/>
                        <a:buNone/>
                      </a:pPr>
                      <a:endParaRPr sz="1200" u="none" strike="noStrike" cap="none">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1"/>
                  </a:ext>
                </a:extLst>
              </a:tr>
            </a:tbl>
          </a:graphicData>
        </a:graphic>
      </p:graphicFrame>
      <p:sp>
        <p:nvSpPr>
          <p:cNvPr id="174" name="Google Shape;174;p29"/>
          <p:cNvSpPr/>
          <p:nvPr/>
        </p:nvSpPr>
        <p:spPr>
          <a:xfrm>
            <a:off x="7950825" y="771500"/>
            <a:ext cx="504000" cy="403800"/>
          </a:xfrm>
          <a:prstGeom prst="hexagon">
            <a:avLst>
              <a:gd name="adj" fmla="val 25000"/>
              <a:gd name="vf" fmla="val 115470"/>
            </a:avLst>
          </a:prstGeom>
          <a:solidFill>
            <a:srgbClr val="1F497D">
              <a:alpha val="137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800" b="1"/>
              <a:t>1</a:t>
            </a:r>
            <a:endParaRPr sz="18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30" descr="indice.png"/>
          <p:cNvPicPr preferRelativeResize="0"/>
          <p:nvPr/>
        </p:nvPicPr>
        <p:blipFill rotWithShape="1">
          <a:blip r:embed="rId3">
            <a:alphaModFix/>
          </a:blip>
          <a:srcRect/>
          <a:stretch/>
        </p:blipFill>
        <p:spPr>
          <a:xfrm>
            <a:off x="-18300" y="890425"/>
            <a:ext cx="7508325" cy="292600"/>
          </a:xfrm>
          <a:prstGeom prst="rect">
            <a:avLst/>
          </a:prstGeom>
          <a:noFill/>
          <a:ln>
            <a:noFill/>
          </a:ln>
        </p:spPr>
      </p:pic>
      <p:pic>
        <p:nvPicPr>
          <p:cNvPr id="180" name="Google Shape;180;p30" descr="ppt01.png"/>
          <p:cNvPicPr preferRelativeResize="0"/>
          <p:nvPr/>
        </p:nvPicPr>
        <p:blipFill rotWithShape="1">
          <a:blip r:embed="rId4">
            <a:alphaModFix/>
          </a:blip>
          <a:srcRect/>
          <a:stretch/>
        </p:blipFill>
        <p:spPr>
          <a:xfrm>
            <a:off x="-36512" y="267494"/>
            <a:ext cx="6976883" cy="719329"/>
          </a:xfrm>
          <a:prstGeom prst="rect">
            <a:avLst/>
          </a:prstGeom>
          <a:noFill/>
          <a:ln>
            <a:noFill/>
          </a:ln>
        </p:spPr>
      </p:pic>
      <p:sp>
        <p:nvSpPr>
          <p:cNvPr id="181" name="Google Shape;181;p30"/>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INTRODUCCIÓN AL TRABAJO MÉDICO</a:t>
            </a:r>
            <a:endParaRPr sz="2400" b="1" i="0" u="none" strike="noStrike" cap="none">
              <a:solidFill>
                <a:srgbClr val="17365D"/>
              </a:solidFill>
              <a:latin typeface="Century Gothic"/>
              <a:ea typeface="Century Gothic"/>
              <a:cs typeface="Century Gothic"/>
              <a:sym typeface="Century Gothic"/>
            </a:endParaRPr>
          </a:p>
        </p:txBody>
      </p:sp>
      <p:sp>
        <p:nvSpPr>
          <p:cNvPr id="182" name="Google Shape;182;p30"/>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EST. ADMINISTRATIVO: DERECHOS Y DEBERES FUNCIONARIOS </a:t>
            </a:r>
            <a:endParaRPr sz="1400" b="0" i="0" u="none" strike="noStrike" cap="none">
              <a:solidFill>
                <a:srgbClr val="000000"/>
              </a:solidFill>
              <a:latin typeface="Arial"/>
              <a:ea typeface="Arial"/>
              <a:cs typeface="Arial"/>
              <a:sym typeface="Arial"/>
            </a:endParaRPr>
          </a:p>
        </p:txBody>
      </p:sp>
      <p:sp>
        <p:nvSpPr>
          <p:cNvPr id="183" name="Google Shape;183;p30"/>
          <p:cNvSpPr txBox="1"/>
          <p:nvPr/>
        </p:nvSpPr>
        <p:spPr>
          <a:xfrm>
            <a:off x="8995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1</a:t>
            </a:r>
            <a:endParaRPr sz="1400" b="0" i="0" u="none" strike="noStrike" cap="none">
              <a:solidFill>
                <a:srgbClr val="000000"/>
              </a:solidFill>
              <a:latin typeface="Arial"/>
              <a:ea typeface="Arial"/>
              <a:cs typeface="Arial"/>
              <a:sym typeface="Arial"/>
            </a:endParaRPr>
          </a:p>
        </p:txBody>
      </p:sp>
      <p:graphicFrame>
        <p:nvGraphicFramePr>
          <p:cNvPr id="184" name="Google Shape;184;p30"/>
          <p:cNvGraphicFramePr/>
          <p:nvPr/>
        </p:nvGraphicFramePr>
        <p:xfrm>
          <a:off x="467520" y="1308862"/>
          <a:ext cx="3000000" cy="3000000"/>
        </p:xfrm>
        <a:graphic>
          <a:graphicData uri="http://schemas.openxmlformats.org/drawingml/2006/table">
            <a:tbl>
              <a:tblPr>
                <a:noFill/>
                <a:tableStyleId>{8BCB920F-5610-4D9C-BB50-A4210F9B32F0}</a:tableStyleId>
              </a:tblPr>
              <a:tblGrid>
                <a:gridCol w="4090300">
                  <a:extLst>
                    <a:ext uri="{9D8B030D-6E8A-4147-A177-3AD203B41FA5}">
                      <a16:colId xmlns:a16="http://schemas.microsoft.com/office/drawing/2014/main" val="20000"/>
                    </a:ext>
                  </a:extLst>
                </a:gridCol>
                <a:gridCol w="4090300">
                  <a:extLst>
                    <a:ext uri="{9D8B030D-6E8A-4147-A177-3AD203B41FA5}">
                      <a16:colId xmlns:a16="http://schemas.microsoft.com/office/drawing/2014/main" val="20001"/>
                    </a:ext>
                  </a:extLst>
                </a:gridCol>
              </a:tblGrid>
              <a:tr h="345500">
                <a:tc>
                  <a:txBody>
                    <a:bodyPr/>
                    <a:lstStyle/>
                    <a:p>
                      <a:pPr marL="0" marR="0" lvl="0" indent="0" algn="ctr" rtl="0">
                        <a:lnSpc>
                          <a:spcPct val="100000"/>
                        </a:lnSpc>
                        <a:spcBef>
                          <a:spcPts val="0"/>
                        </a:spcBef>
                        <a:spcAft>
                          <a:spcPts val="0"/>
                        </a:spcAft>
                        <a:buClr>
                          <a:srgbClr val="000000"/>
                        </a:buClr>
                        <a:buSzPts val="1400"/>
                        <a:buFont typeface="Arial"/>
                        <a:buNone/>
                      </a:pPr>
                      <a:r>
                        <a:rPr lang="es" sz="1200" b="1" u="none" strike="noStrike" cap="none">
                          <a:latin typeface="Century Gothic"/>
                          <a:ea typeface="Century Gothic"/>
                          <a:cs typeface="Century Gothic"/>
                          <a:sym typeface="Century Gothic"/>
                        </a:rPr>
                        <a:t>Derechos Funcionarios</a:t>
                      </a:r>
                      <a:endParaRPr sz="1200" b="1" u="none" strike="noStrike" cap="none">
                        <a:latin typeface="Century Gothic"/>
                        <a:ea typeface="Century Gothic"/>
                        <a:cs typeface="Century Gothic"/>
                        <a:sym typeface="Century Gothic"/>
                      </a:endParaRPr>
                    </a:p>
                  </a:txBody>
                  <a:tcPr marL="91425" marR="91425" marT="91425" marB="91425">
                    <a:solidFill>
                      <a:srgbClr val="1F497D">
                        <a:alpha val="1373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 sz="1200" b="1" u="none" strike="noStrike" cap="none">
                          <a:latin typeface="Century Gothic"/>
                          <a:ea typeface="Century Gothic"/>
                          <a:cs typeface="Century Gothic"/>
                          <a:sym typeface="Century Gothic"/>
                        </a:rPr>
                        <a:t>Obligaciones Funcionarias</a:t>
                      </a:r>
                      <a:endParaRPr sz="1200" b="1" u="none" strike="noStrike" cap="none">
                        <a:latin typeface="Century Gothic"/>
                        <a:ea typeface="Century Gothic"/>
                        <a:cs typeface="Century Gothic"/>
                        <a:sym typeface="Century Gothic"/>
                      </a:endParaRPr>
                    </a:p>
                  </a:txBody>
                  <a:tcPr marL="91425" marR="91425" marT="91425" marB="91425">
                    <a:solidFill>
                      <a:srgbClr val="1F497D">
                        <a:alpha val="13730"/>
                      </a:srgbClr>
                    </a:solidFill>
                  </a:tcPr>
                </a:tc>
                <a:extLst>
                  <a:ext uri="{0D108BD9-81ED-4DB2-BD59-A6C34878D82A}">
                    <a16:rowId xmlns:a16="http://schemas.microsoft.com/office/drawing/2014/main" val="10000"/>
                  </a:ext>
                </a:extLst>
              </a:tr>
              <a:tr h="2737650">
                <a:tc>
                  <a:txBody>
                    <a:bodyPr/>
                    <a:lstStyle/>
                    <a:p>
                      <a:pPr marL="0" marR="0" lvl="0" indent="0" algn="just" rtl="0">
                        <a:lnSpc>
                          <a:spcPct val="150000"/>
                        </a:lnSpc>
                        <a:spcBef>
                          <a:spcPts val="0"/>
                        </a:spcBef>
                        <a:spcAft>
                          <a:spcPts val="0"/>
                        </a:spcAft>
                        <a:buClr>
                          <a:srgbClr val="000000"/>
                        </a:buClr>
                        <a:buSzPts val="1200"/>
                        <a:buFont typeface="Arial"/>
                        <a:buNone/>
                      </a:pPr>
                      <a:r>
                        <a:rPr lang="es" sz="1200" u="none" strike="noStrike" cap="none">
                          <a:solidFill>
                            <a:schemeClr val="dk1"/>
                          </a:solidFill>
                          <a:latin typeface="Century Gothic"/>
                          <a:ea typeface="Century Gothic"/>
                          <a:cs typeface="Century Gothic"/>
                          <a:sym typeface="Century Gothic"/>
                        </a:rPr>
                        <a:t>4. Percibir por sus servicios las remuneraciones y demás asignaciones adicionales.</a:t>
                      </a: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50000"/>
                        </a:lnSpc>
                        <a:spcBef>
                          <a:spcPts val="0"/>
                        </a:spcBef>
                        <a:spcAft>
                          <a:spcPts val="0"/>
                        </a:spcAft>
                        <a:buClr>
                          <a:srgbClr val="000000"/>
                        </a:buClr>
                        <a:buSzPts val="1200"/>
                        <a:buFont typeface="Arial"/>
                        <a:buNone/>
                      </a:pPr>
                      <a:r>
                        <a:rPr lang="es" sz="1200" u="none" strike="noStrike" cap="none">
                          <a:solidFill>
                            <a:schemeClr val="dk1"/>
                          </a:solidFill>
                          <a:latin typeface="Century Gothic"/>
                          <a:ea typeface="Century Gothic"/>
                          <a:cs typeface="Century Gothic"/>
                          <a:sym typeface="Century Gothic"/>
                        </a:rPr>
                        <a:t>5. Percibir las siguientes asignaciones: a) Pérdida de caja, b) Movilización, c) Horas extraordinarias, d) Viático, pasajes, u otros análogos, y f) Otras asignaciones contempladas en leyes especiales.</a:t>
                      </a: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50000"/>
                        </a:lnSpc>
                        <a:spcBef>
                          <a:spcPts val="0"/>
                        </a:spcBef>
                        <a:spcAft>
                          <a:spcPts val="0"/>
                        </a:spcAft>
                        <a:buClr>
                          <a:srgbClr val="000000"/>
                        </a:buClr>
                        <a:buSzPts val="1200"/>
                        <a:buFont typeface="Arial"/>
                        <a:buNone/>
                      </a:pPr>
                      <a:r>
                        <a:rPr lang="es" sz="1200" u="none" strike="noStrike" cap="none">
                          <a:solidFill>
                            <a:schemeClr val="dk1"/>
                          </a:solidFill>
                          <a:latin typeface="Century Gothic"/>
                          <a:ea typeface="Century Gothic"/>
                          <a:cs typeface="Century Gothic"/>
                          <a:sym typeface="Century Gothic"/>
                        </a:rPr>
                        <a:t>6. Derecho a afiliarse a los Servicios de Bienestar.</a:t>
                      </a: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50000"/>
                        </a:lnSpc>
                        <a:spcBef>
                          <a:spcPts val="0"/>
                        </a:spcBef>
                        <a:spcAft>
                          <a:spcPts val="0"/>
                        </a:spcAft>
                        <a:buClr>
                          <a:srgbClr val="000000"/>
                        </a:buClr>
                        <a:buSzPts val="1200"/>
                        <a:buFont typeface="Arial"/>
                        <a:buNone/>
                      </a:pPr>
                      <a:r>
                        <a:rPr lang="es" sz="1200" u="none" strike="noStrike" cap="none">
                          <a:solidFill>
                            <a:schemeClr val="dk1"/>
                          </a:solidFill>
                          <a:latin typeface="Century Gothic"/>
                          <a:ea typeface="Century Gothic"/>
                          <a:cs typeface="Century Gothic"/>
                          <a:sym typeface="Century Gothic"/>
                        </a:rPr>
                        <a:t>7. Derecho a Asignaciones Familiares.</a:t>
                      </a: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50000"/>
                        </a:lnSpc>
                        <a:spcBef>
                          <a:spcPts val="0"/>
                        </a:spcBef>
                        <a:spcAft>
                          <a:spcPts val="0"/>
                        </a:spcAft>
                        <a:buClr>
                          <a:srgbClr val="000000"/>
                        </a:buClr>
                        <a:buSzPts val="1200"/>
                        <a:buFont typeface="Arial"/>
                        <a:buNone/>
                      </a:pP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400"/>
                        <a:buFont typeface="Arial"/>
                        <a:buNone/>
                      </a:pPr>
                      <a:endParaRPr sz="1200" u="none" strike="noStrike" cap="none">
                        <a:latin typeface="Century Gothic"/>
                        <a:ea typeface="Century Gothic"/>
                        <a:cs typeface="Century Gothic"/>
                        <a:sym typeface="Century Gothic"/>
                      </a:endParaRPr>
                    </a:p>
                  </a:txBody>
                  <a:tcPr marL="91425" marR="91425" marT="91425" marB="91425"/>
                </a:tc>
                <a:tc>
                  <a:txBody>
                    <a:bodyPr/>
                    <a:lstStyle/>
                    <a:p>
                      <a:pPr marL="0" marR="0" lvl="0" indent="0" algn="just" rtl="0">
                        <a:lnSpc>
                          <a:spcPct val="150000"/>
                        </a:lnSpc>
                        <a:spcBef>
                          <a:spcPts val="0"/>
                        </a:spcBef>
                        <a:spcAft>
                          <a:spcPts val="0"/>
                        </a:spcAft>
                        <a:buClr>
                          <a:srgbClr val="000000"/>
                        </a:buClr>
                        <a:buSzPts val="1200"/>
                        <a:buFont typeface="Arial"/>
                        <a:buNone/>
                      </a:pPr>
                      <a:r>
                        <a:rPr lang="es" sz="1200" u="none" strike="noStrike" cap="none">
                          <a:solidFill>
                            <a:schemeClr val="dk1"/>
                          </a:solidFill>
                          <a:latin typeface="Century Gothic"/>
                          <a:ea typeface="Century Gothic"/>
                          <a:cs typeface="Century Gothic"/>
                          <a:sym typeface="Century Gothic"/>
                        </a:rPr>
                        <a:t>4. Cumplir la jornada de trabajo y realizar los trabajos extraordinarios que ordene el superior jerárquico.</a:t>
                      </a: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50000"/>
                        </a:lnSpc>
                        <a:spcBef>
                          <a:spcPts val="0"/>
                        </a:spcBef>
                        <a:spcAft>
                          <a:spcPts val="0"/>
                        </a:spcAft>
                        <a:buClr>
                          <a:srgbClr val="000000"/>
                        </a:buClr>
                        <a:buSzPts val="1200"/>
                        <a:buFont typeface="Arial"/>
                        <a:buNone/>
                      </a:pPr>
                      <a:r>
                        <a:rPr lang="es" sz="1200" u="none" strike="noStrike" cap="none">
                          <a:solidFill>
                            <a:schemeClr val="dk1"/>
                          </a:solidFill>
                          <a:latin typeface="Century Gothic"/>
                          <a:ea typeface="Century Gothic"/>
                          <a:cs typeface="Century Gothic"/>
                          <a:sym typeface="Century Gothic"/>
                        </a:rPr>
                        <a:t>5. Cumplir las destinaciones y comisiones de servicio que disponga la autoridad competente.</a:t>
                      </a: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50000"/>
                        </a:lnSpc>
                        <a:spcBef>
                          <a:spcPts val="0"/>
                        </a:spcBef>
                        <a:spcAft>
                          <a:spcPts val="0"/>
                        </a:spcAft>
                        <a:buClr>
                          <a:srgbClr val="000000"/>
                        </a:buClr>
                        <a:buSzPts val="1200"/>
                        <a:buFont typeface="Arial"/>
                        <a:buNone/>
                      </a:pPr>
                      <a:r>
                        <a:rPr lang="es" sz="1200" u="none" strike="noStrike" cap="none">
                          <a:solidFill>
                            <a:schemeClr val="dk1"/>
                          </a:solidFill>
                          <a:latin typeface="Century Gothic"/>
                          <a:ea typeface="Century Gothic"/>
                          <a:cs typeface="Century Gothic"/>
                          <a:sym typeface="Century Gothic"/>
                        </a:rPr>
                        <a:t>6. Obedecer las órdenes impartidas por el superior jerárquico.</a:t>
                      </a: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50000"/>
                        </a:lnSpc>
                        <a:spcBef>
                          <a:spcPts val="0"/>
                        </a:spcBef>
                        <a:spcAft>
                          <a:spcPts val="0"/>
                        </a:spcAft>
                        <a:buClr>
                          <a:srgbClr val="000000"/>
                        </a:buClr>
                        <a:buSzPts val="1200"/>
                        <a:buFont typeface="Arial"/>
                        <a:buNone/>
                      </a:pPr>
                      <a:r>
                        <a:rPr lang="es" sz="1200" u="none" strike="noStrike" cap="none">
                          <a:solidFill>
                            <a:schemeClr val="dk1"/>
                          </a:solidFill>
                          <a:latin typeface="Century Gothic"/>
                          <a:ea typeface="Century Gothic"/>
                          <a:cs typeface="Century Gothic"/>
                          <a:sym typeface="Century Gothic"/>
                        </a:rPr>
                        <a:t>7. Observar, estrictamente, el principio de probidad administrativa.</a:t>
                      </a: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50000"/>
                        </a:lnSpc>
                        <a:spcBef>
                          <a:spcPts val="0"/>
                        </a:spcBef>
                        <a:spcAft>
                          <a:spcPts val="0"/>
                        </a:spcAft>
                        <a:buClr>
                          <a:srgbClr val="000000"/>
                        </a:buClr>
                        <a:buSzPts val="1200"/>
                        <a:buFont typeface="Arial"/>
                        <a:buNone/>
                      </a:pP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400"/>
                        <a:buFont typeface="Arial"/>
                        <a:buNone/>
                      </a:pPr>
                      <a:endParaRPr sz="1200" u="none" strike="noStrike" cap="none">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1"/>
                  </a:ext>
                </a:extLst>
              </a:tr>
            </a:tbl>
          </a:graphicData>
        </a:graphic>
      </p:graphicFrame>
      <p:sp>
        <p:nvSpPr>
          <p:cNvPr id="185" name="Google Shape;185;p30"/>
          <p:cNvSpPr/>
          <p:nvPr/>
        </p:nvSpPr>
        <p:spPr>
          <a:xfrm>
            <a:off x="7950825" y="771500"/>
            <a:ext cx="504000" cy="403800"/>
          </a:xfrm>
          <a:prstGeom prst="hexagon">
            <a:avLst>
              <a:gd name="adj" fmla="val 25000"/>
              <a:gd name="vf" fmla="val 115470"/>
            </a:avLst>
          </a:prstGeom>
          <a:solidFill>
            <a:srgbClr val="1F497D">
              <a:alpha val="137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800" b="1"/>
              <a:t>2</a:t>
            </a:r>
            <a:endParaRPr sz="18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1" descr="indice.png"/>
          <p:cNvPicPr preferRelativeResize="0"/>
          <p:nvPr/>
        </p:nvPicPr>
        <p:blipFill rotWithShape="1">
          <a:blip r:embed="rId3">
            <a:alphaModFix/>
          </a:blip>
          <a:srcRect/>
          <a:stretch/>
        </p:blipFill>
        <p:spPr>
          <a:xfrm>
            <a:off x="-18300" y="890425"/>
            <a:ext cx="7508325" cy="292600"/>
          </a:xfrm>
          <a:prstGeom prst="rect">
            <a:avLst/>
          </a:prstGeom>
          <a:noFill/>
          <a:ln>
            <a:noFill/>
          </a:ln>
        </p:spPr>
      </p:pic>
      <p:pic>
        <p:nvPicPr>
          <p:cNvPr id="191" name="Google Shape;191;p31" descr="ppt01.png"/>
          <p:cNvPicPr preferRelativeResize="0"/>
          <p:nvPr/>
        </p:nvPicPr>
        <p:blipFill rotWithShape="1">
          <a:blip r:embed="rId4">
            <a:alphaModFix/>
          </a:blip>
          <a:srcRect/>
          <a:stretch/>
        </p:blipFill>
        <p:spPr>
          <a:xfrm>
            <a:off x="-36512" y="267494"/>
            <a:ext cx="6976883" cy="719329"/>
          </a:xfrm>
          <a:prstGeom prst="rect">
            <a:avLst/>
          </a:prstGeom>
          <a:noFill/>
          <a:ln>
            <a:noFill/>
          </a:ln>
        </p:spPr>
      </p:pic>
      <p:sp>
        <p:nvSpPr>
          <p:cNvPr id="192" name="Google Shape;192;p31"/>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INTRODUCCIÓN AL TRABAJO MÉDICO</a:t>
            </a:r>
            <a:endParaRPr sz="2400" b="1" i="0" u="none" strike="noStrike" cap="none">
              <a:solidFill>
                <a:srgbClr val="17365D"/>
              </a:solidFill>
              <a:latin typeface="Century Gothic"/>
              <a:ea typeface="Century Gothic"/>
              <a:cs typeface="Century Gothic"/>
              <a:sym typeface="Century Gothic"/>
            </a:endParaRPr>
          </a:p>
        </p:txBody>
      </p:sp>
      <p:sp>
        <p:nvSpPr>
          <p:cNvPr id="193" name="Google Shape;193;p31"/>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EST. ADMINISTRATIVO: DERECHOS Y DEBERES FUNCIONARIOS </a:t>
            </a:r>
            <a:endParaRPr sz="1400" b="0" i="0" u="none" strike="noStrike" cap="none">
              <a:solidFill>
                <a:srgbClr val="000000"/>
              </a:solidFill>
              <a:latin typeface="Arial"/>
              <a:ea typeface="Arial"/>
              <a:cs typeface="Arial"/>
              <a:sym typeface="Arial"/>
            </a:endParaRPr>
          </a:p>
        </p:txBody>
      </p:sp>
      <p:sp>
        <p:nvSpPr>
          <p:cNvPr id="194" name="Google Shape;194;p31"/>
          <p:cNvSpPr txBox="1"/>
          <p:nvPr/>
        </p:nvSpPr>
        <p:spPr>
          <a:xfrm>
            <a:off x="8995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1</a:t>
            </a:r>
            <a:endParaRPr sz="1400" b="0" i="0" u="none" strike="noStrike" cap="none">
              <a:solidFill>
                <a:srgbClr val="000000"/>
              </a:solidFill>
              <a:latin typeface="Arial"/>
              <a:ea typeface="Arial"/>
              <a:cs typeface="Arial"/>
              <a:sym typeface="Arial"/>
            </a:endParaRPr>
          </a:p>
        </p:txBody>
      </p:sp>
      <p:graphicFrame>
        <p:nvGraphicFramePr>
          <p:cNvPr id="195" name="Google Shape;195;p31"/>
          <p:cNvGraphicFramePr/>
          <p:nvPr/>
        </p:nvGraphicFramePr>
        <p:xfrm>
          <a:off x="467550" y="1430775"/>
          <a:ext cx="3000000" cy="3000000"/>
        </p:xfrm>
        <a:graphic>
          <a:graphicData uri="http://schemas.openxmlformats.org/drawingml/2006/table">
            <a:tbl>
              <a:tblPr>
                <a:noFill/>
                <a:tableStyleId>{8BCB920F-5610-4D9C-BB50-A4210F9B32F0}</a:tableStyleId>
              </a:tblPr>
              <a:tblGrid>
                <a:gridCol w="4082200">
                  <a:extLst>
                    <a:ext uri="{9D8B030D-6E8A-4147-A177-3AD203B41FA5}">
                      <a16:colId xmlns:a16="http://schemas.microsoft.com/office/drawing/2014/main" val="20000"/>
                    </a:ext>
                  </a:extLst>
                </a:gridCol>
                <a:gridCol w="4082200">
                  <a:extLst>
                    <a:ext uri="{9D8B030D-6E8A-4147-A177-3AD203B41FA5}">
                      <a16:colId xmlns:a16="http://schemas.microsoft.com/office/drawing/2014/main" val="20001"/>
                    </a:ext>
                  </a:extLst>
                </a:gridCol>
              </a:tblGrid>
              <a:tr h="362150">
                <a:tc>
                  <a:txBody>
                    <a:bodyPr/>
                    <a:lstStyle/>
                    <a:p>
                      <a:pPr marL="0" marR="0" lvl="0" indent="0" algn="ctr" rtl="0">
                        <a:lnSpc>
                          <a:spcPct val="100000"/>
                        </a:lnSpc>
                        <a:spcBef>
                          <a:spcPts val="0"/>
                        </a:spcBef>
                        <a:spcAft>
                          <a:spcPts val="0"/>
                        </a:spcAft>
                        <a:buClr>
                          <a:srgbClr val="000000"/>
                        </a:buClr>
                        <a:buSzPts val="1400"/>
                        <a:buFont typeface="Arial"/>
                        <a:buNone/>
                      </a:pPr>
                      <a:r>
                        <a:rPr lang="es" sz="1200" b="1" u="none" strike="noStrike" cap="none">
                          <a:latin typeface="Century Gothic"/>
                          <a:ea typeface="Century Gothic"/>
                          <a:cs typeface="Century Gothic"/>
                          <a:sym typeface="Century Gothic"/>
                        </a:rPr>
                        <a:t>Derechos Funcionarios</a:t>
                      </a:r>
                      <a:endParaRPr sz="1200" b="1" u="none" strike="noStrike" cap="none">
                        <a:latin typeface="Century Gothic"/>
                        <a:ea typeface="Century Gothic"/>
                        <a:cs typeface="Century Gothic"/>
                        <a:sym typeface="Century Gothic"/>
                      </a:endParaRPr>
                    </a:p>
                  </a:txBody>
                  <a:tcPr marL="91425" marR="91425" marT="91425" marB="91425">
                    <a:solidFill>
                      <a:srgbClr val="1F497D">
                        <a:alpha val="1373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 sz="1200" b="1" u="none" strike="noStrike" cap="none">
                          <a:latin typeface="Century Gothic"/>
                          <a:ea typeface="Century Gothic"/>
                          <a:cs typeface="Century Gothic"/>
                          <a:sym typeface="Century Gothic"/>
                        </a:rPr>
                        <a:t>Obligaciones Funcionarias</a:t>
                      </a:r>
                      <a:endParaRPr sz="1200" b="1" u="none" strike="noStrike" cap="none">
                        <a:latin typeface="Century Gothic"/>
                        <a:ea typeface="Century Gothic"/>
                        <a:cs typeface="Century Gothic"/>
                        <a:sym typeface="Century Gothic"/>
                      </a:endParaRPr>
                    </a:p>
                  </a:txBody>
                  <a:tcPr marL="91425" marR="91425" marT="91425" marB="91425">
                    <a:solidFill>
                      <a:srgbClr val="1F497D">
                        <a:alpha val="13730"/>
                      </a:srgbClr>
                    </a:solidFill>
                  </a:tcPr>
                </a:tc>
                <a:extLst>
                  <a:ext uri="{0D108BD9-81ED-4DB2-BD59-A6C34878D82A}">
                    <a16:rowId xmlns:a16="http://schemas.microsoft.com/office/drawing/2014/main" val="10000"/>
                  </a:ext>
                </a:extLst>
              </a:tr>
              <a:tr h="2656500">
                <a:tc>
                  <a:txBody>
                    <a:bodyPr/>
                    <a:lstStyle/>
                    <a:p>
                      <a:pPr marL="0" marR="0" lvl="0" indent="0" algn="just" rtl="0">
                        <a:lnSpc>
                          <a:spcPct val="150000"/>
                        </a:lnSpc>
                        <a:spcBef>
                          <a:spcPts val="0"/>
                        </a:spcBef>
                        <a:spcAft>
                          <a:spcPts val="0"/>
                        </a:spcAft>
                        <a:buClr>
                          <a:srgbClr val="000000"/>
                        </a:buClr>
                        <a:buSzPts val="1200"/>
                        <a:buFont typeface="Arial"/>
                        <a:buNone/>
                      </a:pPr>
                      <a:r>
                        <a:rPr lang="es" sz="1200" u="none" strike="noStrike" cap="none">
                          <a:solidFill>
                            <a:schemeClr val="dk1"/>
                          </a:solidFill>
                          <a:latin typeface="Century Gothic"/>
                          <a:ea typeface="Century Gothic"/>
                          <a:cs typeface="Century Gothic"/>
                          <a:sym typeface="Century Gothic"/>
                        </a:rPr>
                        <a:t>8. Derecho a formar y a afiliarse a Asociaciones de funcionarios.</a:t>
                      </a: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50000"/>
                        </a:lnSpc>
                        <a:spcBef>
                          <a:spcPts val="0"/>
                        </a:spcBef>
                        <a:spcAft>
                          <a:spcPts val="0"/>
                        </a:spcAft>
                        <a:buClr>
                          <a:srgbClr val="000000"/>
                        </a:buClr>
                        <a:buSzPts val="1200"/>
                        <a:buFont typeface="Arial"/>
                        <a:buNone/>
                      </a:pPr>
                      <a:r>
                        <a:rPr lang="es" sz="1200" u="none" strike="noStrike" cap="none">
                          <a:solidFill>
                            <a:schemeClr val="dk1"/>
                          </a:solidFill>
                          <a:latin typeface="Century Gothic"/>
                          <a:ea typeface="Century Gothic"/>
                          <a:cs typeface="Century Gothic"/>
                          <a:sym typeface="Century Gothic"/>
                        </a:rPr>
                        <a:t>9. Gozar de estabilidad en el empleo.</a:t>
                      </a: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50000"/>
                        </a:lnSpc>
                        <a:spcBef>
                          <a:spcPts val="0"/>
                        </a:spcBef>
                        <a:spcAft>
                          <a:spcPts val="0"/>
                        </a:spcAft>
                        <a:buClr>
                          <a:srgbClr val="000000"/>
                        </a:buClr>
                        <a:buSzPts val="1200"/>
                        <a:buFont typeface="Arial"/>
                        <a:buNone/>
                      </a:pPr>
                      <a:r>
                        <a:rPr lang="es" sz="1200" u="none" strike="noStrike" cap="none">
                          <a:solidFill>
                            <a:schemeClr val="dk1"/>
                          </a:solidFill>
                          <a:latin typeface="Century Gothic"/>
                          <a:ea typeface="Century Gothic"/>
                          <a:cs typeface="Century Gothic"/>
                          <a:sym typeface="Century Gothic"/>
                        </a:rPr>
                        <a:t>10. Ascender en el respectivo escalafón.</a:t>
                      </a: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50000"/>
                        </a:lnSpc>
                        <a:spcBef>
                          <a:spcPts val="0"/>
                        </a:spcBef>
                        <a:spcAft>
                          <a:spcPts val="0"/>
                        </a:spcAft>
                        <a:buClr>
                          <a:srgbClr val="000000"/>
                        </a:buClr>
                        <a:buSzPts val="1200"/>
                        <a:buFont typeface="Arial"/>
                        <a:buNone/>
                      </a:pPr>
                      <a:r>
                        <a:rPr lang="es" sz="1200" u="none" strike="noStrike" cap="none">
                          <a:solidFill>
                            <a:schemeClr val="dk1"/>
                          </a:solidFill>
                          <a:latin typeface="Century Gothic"/>
                          <a:ea typeface="Century Gothic"/>
                          <a:cs typeface="Century Gothic"/>
                          <a:sym typeface="Century Gothic"/>
                        </a:rPr>
                        <a:t>11. Participar en concursos.</a:t>
                      </a: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50000"/>
                        </a:lnSpc>
                        <a:spcBef>
                          <a:spcPts val="0"/>
                        </a:spcBef>
                        <a:spcAft>
                          <a:spcPts val="0"/>
                        </a:spcAft>
                        <a:buClr>
                          <a:srgbClr val="000000"/>
                        </a:buClr>
                        <a:buSzPts val="1200"/>
                        <a:buFont typeface="Arial"/>
                        <a:buNone/>
                      </a:pPr>
                      <a:r>
                        <a:rPr lang="es" sz="1200" u="none" strike="noStrike" cap="none">
                          <a:solidFill>
                            <a:schemeClr val="dk1"/>
                          </a:solidFill>
                          <a:latin typeface="Century Gothic"/>
                          <a:ea typeface="Century Gothic"/>
                          <a:cs typeface="Century Gothic"/>
                          <a:sym typeface="Century Gothic"/>
                        </a:rPr>
                        <a:t>12. Recibir asistencia en caso de accidente de trabajo o enfermedad profesional</a:t>
                      </a: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400"/>
                        <a:buFont typeface="Arial"/>
                        <a:buNone/>
                      </a:pPr>
                      <a:endParaRPr sz="1200" u="none" strike="noStrike" cap="none">
                        <a:latin typeface="Century Gothic"/>
                        <a:ea typeface="Century Gothic"/>
                        <a:cs typeface="Century Gothic"/>
                        <a:sym typeface="Century Gothic"/>
                      </a:endParaRPr>
                    </a:p>
                  </a:txBody>
                  <a:tcPr marL="91425" marR="91425" marT="91425" marB="91425"/>
                </a:tc>
                <a:tc>
                  <a:txBody>
                    <a:bodyPr/>
                    <a:lstStyle/>
                    <a:p>
                      <a:pPr marL="0" marR="0" lvl="0" indent="0" algn="just" rtl="0">
                        <a:lnSpc>
                          <a:spcPct val="150000"/>
                        </a:lnSpc>
                        <a:spcBef>
                          <a:spcPts val="0"/>
                        </a:spcBef>
                        <a:spcAft>
                          <a:spcPts val="0"/>
                        </a:spcAft>
                        <a:buClr>
                          <a:srgbClr val="000000"/>
                        </a:buClr>
                        <a:buSzPts val="1200"/>
                        <a:buFont typeface="Arial"/>
                        <a:buNone/>
                      </a:pPr>
                      <a:r>
                        <a:rPr lang="es" sz="1200" u="none" strike="noStrike" cap="none">
                          <a:solidFill>
                            <a:schemeClr val="dk1"/>
                          </a:solidFill>
                          <a:latin typeface="Century Gothic"/>
                          <a:ea typeface="Century Gothic"/>
                          <a:cs typeface="Century Gothic"/>
                          <a:sym typeface="Century Gothic"/>
                        </a:rPr>
                        <a:t>8. Guardar secreto en los asuntos que revistan carácter reservado.</a:t>
                      </a: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50000"/>
                        </a:lnSpc>
                        <a:spcBef>
                          <a:spcPts val="0"/>
                        </a:spcBef>
                        <a:spcAft>
                          <a:spcPts val="0"/>
                        </a:spcAft>
                        <a:buClr>
                          <a:srgbClr val="000000"/>
                        </a:buClr>
                        <a:buSzPts val="1200"/>
                        <a:buFont typeface="Arial"/>
                        <a:buNone/>
                      </a:pPr>
                      <a:r>
                        <a:rPr lang="es" sz="1200" u="none" strike="noStrike" cap="none">
                          <a:solidFill>
                            <a:schemeClr val="dk1"/>
                          </a:solidFill>
                          <a:latin typeface="Century Gothic"/>
                          <a:ea typeface="Century Gothic"/>
                          <a:cs typeface="Century Gothic"/>
                          <a:sym typeface="Century Gothic"/>
                        </a:rPr>
                        <a:t>9. Observar una vida social acorde con la dignidad del cargo.</a:t>
                      </a: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50000"/>
                        </a:lnSpc>
                        <a:spcBef>
                          <a:spcPts val="0"/>
                        </a:spcBef>
                        <a:spcAft>
                          <a:spcPts val="0"/>
                        </a:spcAft>
                        <a:buClr>
                          <a:srgbClr val="000000"/>
                        </a:buClr>
                        <a:buSzPts val="1200"/>
                        <a:buFont typeface="Arial"/>
                        <a:buNone/>
                      </a:pPr>
                      <a:r>
                        <a:rPr lang="es" sz="1200" u="none" strike="noStrike" cap="none">
                          <a:solidFill>
                            <a:schemeClr val="dk1"/>
                          </a:solidFill>
                          <a:latin typeface="Century Gothic"/>
                          <a:ea typeface="Century Gothic"/>
                          <a:cs typeface="Century Gothic"/>
                          <a:sym typeface="Century Gothic"/>
                        </a:rPr>
                        <a:t>10. Proporcionar con fidelidad y precisión los datos relativos a situaciones personales o de familia.</a:t>
                      </a: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50000"/>
                        </a:lnSpc>
                        <a:spcBef>
                          <a:spcPts val="0"/>
                        </a:spcBef>
                        <a:spcAft>
                          <a:spcPts val="0"/>
                        </a:spcAft>
                        <a:buClr>
                          <a:srgbClr val="000000"/>
                        </a:buClr>
                        <a:buSzPts val="1200"/>
                        <a:buFont typeface="Arial"/>
                        <a:buNone/>
                      </a:pPr>
                      <a:r>
                        <a:rPr lang="es" sz="1200" u="none" strike="noStrike" cap="none">
                          <a:solidFill>
                            <a:schemeClr val="dk1"/>
                          </a:solidFill>
                          <a:latin typeface="Century Gothic"/>
                          <a:ea typeface="Century Gothic"/>
                          <a:cs typeface="Century Gothic"/>
                          <a:sym typeface="Century Gothic"/>
                        </a:rPr>
                        <a:t>11. Denunciar a la justicia, con la debida prontitud, los crímenes o simples delitos y a la autoridad los hechos de carácter irregular.</a:t>
                      </a:r>
                      <a:endParaRPr sz="12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400"/>
                        <a:buFont typeface="Arial"/>
                        <a:buNone/>
                      </a:pPr>
                      <a:endParaRPr sz="1200" u="none" strike="noStrike" cap="none">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1"/>
                  </a:ext>
                </a:extLst>
              </a:tr>
            </a:tbl>
          </a:graphicData>
        </a:graphic>
      </p:graphicFrame>
      <p:sp>
        <p:nvSpPr>
          <p:cNvPr id="196" name="Google Shape;196;p31"/>
          <p:cNvSpPr/>
          <p:nvPr/>
        </p:nvSpPr>
        <p:spPr>
          <a:xfrm>
            <a:off x="7950825" y="771500"/>
            <a:ext cx="504000" cy="403800"/>
          </a:xfrm>
          <a:prstGeom prst="hexagon">
            <a:avLst>
              <a:gd name="adj" fmla="val 25000"/>
              <a:gd name="vf" fmla="val 115470"/>
            </a:avLst>
          </a:prstGeom>
          <a:solidFill>
            <a:srgbClr val="1F497D">
              <a:alpha val="137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800" b="1"/>
              <a:t>3</a:t>
            </a:r>
            <a:endParaRPr sz="18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2" descr="indice.png"/>
          <p:cNvPicPr preferRelativeResize="0"/>
          <p:nvPr/>
        </p:nvPicPr>
        <p:blipFill rotWithShape="1">
          <a:blip r:embed="rId3">
            <a:alphaModFix/>
          </a:blip>
          <a:srcRect/>
          <a:stretch/>
        </p:blipFill>
        <p:spPr>
          <a:xfrm>
            <a:off x="-18300" y="890425"/>
            <a:ext cx="6295777" cy="292600"/>
          </a:xfrm>
          <a:prstGeom prst="rect">
            <a:avLst/>
          </a:prstGeom>
          <a:noFill/>
          <a:ln>
            <a:noFill/>
          </a:ln>
        </p:spPr>
      </p:pic>
      <p:pic>
        <p:nvPicPr>
          <p:cNvPr id="202" name="Google Shape;202;p32" descr="ppt01.png"/>
          <p:cNvPicPr preferRelativeResize="0"/>
          <p:nvPr/>
        </p:nvPicPr>
        <p:blipFill rotWithShape="1">
          <a:blip r:embed="rId4">
            <a:alphaModFix/>
          </a:blip>
          <a:srcRect/>
          <a:stretch/>
        </p:blipFill>
        <p:spPr>
          <a:xfrm>
            <a:off x="-36512" y="267494"/>
            <a:ext cx="6976883" cy="719329"/>
          </a:xfrm>
          <a:prstGeom prst="rect">
            <a:avLst/>
          </a:prstGeom>
          <a:noFill/>
          <a:ln>
            <a:noFill/>
          </a:ln>
        </p:spPr>
      </p:pic>
      <p:sp>
        <p:nvSpPr>
          <p:cNvPr id="203" name="Google Shape;203;p32"/>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INTRODUCCIÓN AL TRABAJO MÉDICO</a:t>
            </a:r>
            <a:endParaRPr sz="2400" b="1" i="0" u="none" strike="noStrike" cap="none">
              <a:solidFill>
                <a:srgbClr val="17365D"/>
              </a:solidFill>
              <a:latin typeface="Century Gothic"/>
              <a:ea typeface="Century Gothic"/>
              <a:cs typeface="Century Gothic"/>
              <a:sym typeface="Century Gothic"/>
            </a:endParaRPr>
          </a:p>
        </p:txBody>
      </p:sp>
      <p:sp>
        <p:nvSpPr>
          <p:cNvPr id="204" name="Google Shape;204;p32"/>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ELEMENTOS SUPLETORIOS DEL CÓD. DEL TRABAJO </a:t>
            </a:r>
            <a:endParaRPr sz="1400" b="0" i="0" u="none" strike="noStrike" cap="none">
              <a:solidFill>
                <a:srgbClr val="000000"/>
              </a:solidFill>
              <a:latin typeface="Arial"/>
              <a:ea typeface="Arial"/>
              <a:cs typeface="Arial"/>
              <a:sym typeface="Arial"/>
            </a:endParaRPr>
          </a:p>
        </p:txBody>
      </p:sp>
      <p:sp>
        <p:nvSpPr>
          <p:cNvPr id="205" name="Google Shape;205;p32"/>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latin typeface="Century Gothic"/>
                <a:ea typeface="Century Gothic"/>
                <a:cs typeface="Century Gothic"/>
                <a:sym typeface="Century Gothic"/>
              </a:rPr>
              <a:t>ART 1°. </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200">
                <a:solidFill>
                  <a:srgbClr val="3F3F3F"/>
                </a:solidFill>
                <a:latin typeface="Century Gothic"/>
                <a:ea typeface="Century Gothic"/>
                <a:cs typeface="Century Gothic"/>
                <a:sym typeface="Century Gothic"/>
              </a:rPr>
              <a:t>INCISO 1° Las relaciones laborales entre los empleadores y los trabajadores se regularán por este Código y por sus leyes complementarias. </a:t>
            </a:r>
            <a:endParaRPr sz="12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2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200">
                <a:solidFill>
                  <a:srgbClr val="3F3F3F"/>
                </a:solidFill>
                <a:latin typeface="Century Gothic"/>
                <a:ea typeface="Century Gothic"/>
                <a:cs typeface="Century Gothic"/>
                <a:sym typeface="Century Gothic"/>
              </a:rPr>
              <a:t>INCISO 2° Estas normas </a:t>
            </a:r>
            <a:r>
              <a:rPr lang="es" sz="1200" b="1">
                <a:solidFill>
                  <a:srgbClr val="3F3F3F"/>
                </a:solidFill>
                <a:latin typeface="Century Gothic"/>
                <a:ea typeface="Century Gothic"/>
                <a:cs typeface="Century Gothic"/>
                <a:sym typeface="Century Gothic"/>
              </a:rPr>
              <a:t>no se aplicarán</a:t>
            </a:r>
            <a:r>
              <a:rPr lang="es" sz="1200">
                <a:solidFill>
                  <a:srgbClr val="3F3F3F"/>
                </a:solidFill>
                <a:latin typeface="Century Gothic"/>
                <a:ea typeface="Century Gothic"/>
                <a:cs typeface="Century Gothic"/>
                <a:sym typeface="Century Gothic"/>
              </a:rPr>
              <a:t>, sin embargo, a los </a:t>
            </a:r>
            <a:r>
              <a:rPr lang="es" sz="1200" b="1">
                <a:solidFill>
                  <a:srgbClr val="3F3F3F"/>
                </a:solidFill>
                <a:latin typeface="Century Gothic"/>
                <a:ea typeface="Century Gothic"/>
                <a:cs typeface="Century Gothic"/>
                <a:sym typeface="Century Gothic"/>
              </a:rPr>
              <a:t>funcionarios de la Administración del Estado, centralizada y descentralizada, del Congreso Nacional y del Poder Judicial</a:t>
            </a:r>
            <a:r>
              <a:rPr lang="es" sz="1200">
                <a:solidFill>
                  <a:srgbClr val="3F3F3F"/>
                </a:solidFill>
                <a:latin typeface="Century Gothic"/>
                <a:ea typeface="Century Gothic"/>
                <a:cs typeface="Century Gothic"/>
                <a:sym typeface="Century Gothic"/>
              </a:rPr>
              <a:t>, ni a los trabajadores de las empresas o instituciones del Estado o de aquellas en que éste tenga aportes, participación o representación, siempre que</a:t>
            </a:r>
            <a:endParaRPr sz="12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200">
                <a:solidFill>
                  <a:srgbClr val="3F3F3F"/>
                </a:solidFill>
                <a:latin typeface="Century Gothic"/>
                <a:ea typeface="Century Gothic"/>
                <a:cs typeface="Century Gothic"/>
                <a:sym typeface="Century Gothic"/>
              </a:rPr>
              <a:t>dichos funcionarios o trabajadores se encuentren sometidos por ley a un estatuto especial.</a:t>
            </a:r>
            <a:endParaRPr sz="12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a:solidFill>
                  <a:srgbClr val="3F3F3F"/>
                </a:solidFill>
                <a:highlight>
                  <a:srgbClr val="FFF2CC"/>
                </a:highlight>
                <a:latin typeface="Century Gothic"/>
                <a:ea typeface="Century Gothic"/>
                <a:cs typeface="Century Gothic"/>
                <a:sym typeface="Century Gothic"/>
              </a:rPr>
              <a:t>INCISO 3°. Con todo, los trabajadores de las entidades señaladas en el inciso precedente se sujetarán a las normas de este Código en los aspectos o materias </a:t>
            </a:r>
            <a:r>
              <a:rPr lang="es" sz="1600" b="1">
                <a:solidFill>
                  <a:srgbClr val="3F3F3F"/>
                </a:solidFill>
                <a:highlight>
                  <a:srgbClr val="FFF2CC"/>
                </a:highlight>
                <a:latin typeface="Century Gothic"/>
                <a:ea typeface="Century Gothic"/>
                <a:cs typeface="Century Gothic"/>
                <a:sym typeface="Century Gothic"/>
              </a:rPr>
              <a:t>no regulados en sus respectivos estatutos</a:t>
            </a:r>
            <a:r>
              <a:rPr lang="es" sz="1600">
                <a:solidFill>
                  <a:srgbClr val="3F3F3F"/>
                </a:solidFill>
                <a:highlight>
                  <a:srgbClr val="FFF2CC"/>
                </a:highlight>
                <a:latin typeface="Century Gothic"/>
                <a:ea typeface="Century Gothic"/>
                <a:cs typeface="Century Gothic"/>
                <a:sym typeface="Century Gothic"/>
              </a:rPr>
              <a:t>, siempre que ellas no fueren contrarias a estos últimos.  </a:t>
            </a:r>
            <a:endParaRPr sz="1600">
              <a:solidFill>
                <a:srgbClr val="3F3F3F"/>
              </a:solidFill>
              <a:highlight>
                <a:srgbClr val="FFF2CC"/>
              </a:highlight>
              <a:latin typeface="Century Gothic"/>
              <a:ea typeface="Century Gothic"/>
              <a:cs typeface="Century Gothic"/>
              <a:sym typeface="Century Gothic"/>
            </a:endParaRPr>
          </a:p>
        </p:txBody>
      </p:sp>
      <p:sp>
        <p:nvSpPr>
          <p:cNvPr id="206" name="Google Shape;206;p32"/>
          <p:cNvSpPr txBox="1"/>
          <p:nvPr/>
        </p:nvSpPr>
        <p:spPr>
          <a:xfrm>
            <a:off x="8995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3" descr="indice.png"/>
          <p:cNvPicPr preferRelativeResize="0"/>
          <p:nvPr/>
        </p:nvPicPr>
        <p:blipFill rotWithShape="1">
          <a:blip r:embed="rId3">
            <a:alphaModFix/>
          </a:blip>
          <a:srcRect/>
          <a:stretch/>
        </p:blipFill>
        <p:spPr>
          <a:xfrm>
            <a:off x="-18300" y="890425"/>
            <a:ext cx="6295777" cy="292600"/>
          </a:xfrm>
          <a:prstGeom prst="rect">
            <a:avLst/>
          </a:prstGeom>
          <a:noFill/>
          <a:ln>
            <a:noFill/>
          </a:ln>
        </p:spPr>
      </p:pic>
      <p:pic>
        <p:nvPicPr>
          <p:cNvPr id="212" name="Google Shape;212;p33" descr="ppt01.png"/>
          <p:cNvPicPr preferRelativeResize="0"/>
          <p:nvPr/>
        </p:nvPicPr>
        <p:blipFill rotWithShape="1">
          <a:blip r:embed="rId4">
            <a:alphaModFix/>
          </a:blip>
          <a:srcRect/>
          <a:stretch/>
        </p:blipFill>
        <p:spPr>
          <a:xfrm>
            <a:off x="-36512" y="267494"/>
            <a:ext cx="6976883" cy="719329"/>
          </a:xfrm>
          <a:prstGeom prst="rect">
            <a:avLst/>
          </a:prstGeom>
          <a:noFill/>
          <a:ln>
            <a:noFill/>
          </a:ln>
        </p:spPr>
      </p:pic>
      <p:sp>
        <p:nvSpPr>
          <p:cNvPr id="213" name="Google Shape;213;p33"/>
          <p:cNvSpPr txBox="1">
            <a:spLocks noGrp="1"/>
          </p:cNvSpPr>
          <p:nvPr>
            <p:ph type="title"/>
          </p:nvPr>
        </p:nvSpPr>
        <p:spPr>
          <a:xfrm>
            <a:off x="2051720" y="339502"/>
            <a:ext cx="6768900" cy="42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2400"/>
              <a:buFont typeface="Century Gothic"/>
              <a:buNone/>
            </a:pPr>
            <a:r>
              <a:rPr lang="es" sz="2400" b="1">
                <a:solidFill>
                  <a:srgbClr val="17365D"/>
                </a:solidFill>
                <a:latin typeface="Century Gothic"/>
                <a:ea typeface="Century Gothic"/>
                <a:cs typeface="Century Gothic"/>
                <a:sym typeface="Century Gothic"/>
              </a:rPr>
              <a:t>INTRODUCCIÓN AL TRABAJO MÉDICO</a:t>
            </a:r>
            <a:endParaRPr sz="2400" b="1" i="0" u="none" strike="noStrike" cap="none">
              <a:solidFill>
                <a:srgbClr val="17365D"/>
              </a:solidFill>
              <a:latin typeface="Century Gothic"/>
              <a:ea typeface="Century Gothic"/>
              <a:cs typeface="Century Gothic"/>
              <a:sym typeface="Century Gothic"/>
            </a:endParaRPr>
          </a:p>
        </p:txBody>
      </p:sp>
      <p:sp>
        <p:nvSpPr>
          <p:cNvPr id="214" name="Google Shape;214;p33"/>
          <p:cNvSpPr txBox="1"/>
          <p:nvPr/>
        </p:nvSpPr>
        <p:spPr>
          <a:xfrm>
            <a:off x="467544" y="890414"/>
            <a:ext cx="7092300" cy="2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7365D"/>
              </a:buClr>
              <a:buSzPts val="1800"/>
              <a:buFont typeface="Century Gothic"/>
              <a:buNone/>
            </a:pPr>
            <a:r>
              <a:rPr lang="es" sz="1800" b="1">
                <a:solidFill>
                  <a:srgbClr val="17365D"/>
                </a:solidFill>
                <a:latin typeface="Century Gothic"/>
                <a:ea typeface="Century Gothic"/>
                <a:cs typeface="Century Gothic"/>
                <a:sym typeface="Century Gothic"/>
              </a:rPr>
              <a:t>ELEMENTOS SUPLETORIOS DEL CÓD. DEL TRABAJO </a:t>
            </a:r>
            <a:endParaRPr sz="1400" b="0" i="0" u="none" strike="noStrike" cap="none">
              <a:solidFill>
                <a:srgbClr val="000000"/>
              </a:solidFill>
              <a:latin typeface="Arial"/>
              <a:ea typeface="Arial"/>
              <a:cs typeface="Arial"/>
              <a:sym typeface="Arial"/>
            </a:endParaRPr>
          </a:p>
        </p:txBody>
      </p:sp>
      <p:sp>
        <p:nvSpPr>
          <p:cNvPr id="215" name="Google Shape;215;p33"/>
          <p:cNvSpPr txBox="1"/>
          <p:nvPr/>
        </p:nvSpPr>
        <p:spPr>
          <a:xfrm>
            <a:off x="348000" y="1301940"/>
            <a:ext cx="8472600" cy="3610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Protección por riesgos laborales/seguridad laboral (Derecho a saber)</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Art 190</a:t>
            </a:r>
            <a:r>
              <a:rPr lang="es" sz="1600">
                <a:solidFill>
                  <a:srgbClr val="3F3F3F"/>
                </a:solidFill>
                <a:latin typeface="Century Gothic"/>
                <a:ea typeface="Century Gothic"/>
                <a:cs typeface="Century Gothic"/>
                <a:sym typeface="Century Gothic"/>
              </a:rPr>
              <a:t>: Los servicios de salud fijarán en cada caso las reformas o medidas mínimas de higiene y seguridad que los trabajos y la salud de los trabajadores aconsejen. [...]</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Protección a la Maternidad, Paternidad y la Vida Familiar</a:t>
            </a:r>
            <a:endParaRPr sz="1600" b="1">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r>
              <a:rPr lang="es" sz="1600" b="1">
                <a:solidFill>
                  <a:srgbClr val="3F3F3F"/>
                </a:solidFill>
                <a:latin typeface="Century Gothic"/>
                <a:ea typeface="Century Gothic"/>
                <a:cs typeface="Century Gothic"/>
                <a:sym typeface="Century Gothic"/>
              </a:rPr>
              <a:t>Art. 194</a:t>
            </a:r>
            <a:r>
              <a:rPr lang="es" sz="1600">
                <a:solidFill>
                  <a:srgbClr val="3F3F3F"/>
                </a:solidFill>
                <a:latin typeface="Century Gothic"/>
                <a:ea typeface="Century Gothic"/>
                <a:cs typeface="Century Gothic"/>
                <a:sym typeface="Century Gothic"/>
              </a:rPr>
              <a:t>: La protección a la maternidad, la paternidad y la vida familiar se regirá por las disposiciones del presente título y </a:t>
            </a:r>
            <a:r>
              <a:rPr lang="es" sz="1600" u="sng">
                <a:solidFill>
                  <a:srgbClr val="3F3F3F"/>
                </a:solidFill>
                <a:latin typeface="Century Gothic"/>
                <a:ea typeface="Century Gothic"/>
                <a:cs typeface="Century Gothic"/>
                <a:sym typeface="Century Gothic"/>
              </a:rPr>
              <a:t>quedan sujetos a ellas los servicios de la administración pública, los servicios semifiscales, de administración autónoma, de las municipalidades</a:t>
            </a:r>
            <a:r>
              <a:rPr lang="es" sz="1600">
                <a:solidFill>
                  <a:srgbClr val="3F3F3F"/>
                </a:solidFill>
                <a:latin typeface="Century Gothic"/>
                <a:ea typeface="Century Gothic"/>
                <a:cs typeface="Century Gothic"/>
                <a:sym typeface="Century Gothic"/>
              </a:rPr>
              <a:t> y todos los servicios y establecimientos, cooperativas o empresas industriales, extractivas, agrícolas o comerciales, sean de propiedad fiscal, semifiscal, de administración autónoma o independiente, municipal o particular o perteneciente a una corporación de derecho público o privado</a:t>
            </a:r>
            <a:endParaRPr sz="1600">
              <a:solidFill>
                <a:srgbClr val="3F3F3F"/>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3F3F3F"/>
              </a:buClr>
              <a:buSzPts val="1600"/>
              <a:buFont typeface="Century Gothic"/>
              <a:buNone/>
            </a:pPr>
            <a:endParaRPr sz="1600">
              <a:solidFill>
                <a:srgbClr val="3F3F3F"/>
              </a:solidFill>
              <a:latin typeface="Century Gothic"/>
              <a:ea typeface="Century Gothic"/>
              <a:cs typeface="Century Gothic"/>
              <a:sym typeface="Century Gothic"/>
            </a:endParaRPr>
          </a:p>
        </p:txBody>
      </p:sp>
      <p:sp>
        <p:nvSpPr>
          <p:cNvPr id="216" name="Google Shape;216;p33"/>
          <p:cNvSpPr txBox="1"/>
          <p:nvPr/>
        </p:nvSpPr>
        <p:spPr>
          <a:xfrm>
            <a:off x="899592" y="267494"/>
            <a:ext cx="50400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r>
              <a:rPr lang="es" sz="2400" b="1" i="0" u="none" strike="noStrike" cap="none">
                <a:solidFill>
                  <a:schemeClr val="lt1"/>
                </a:solidFill>
                <a:latin typeface="Century Gothic"/>
                <a:ea typeface="Century Gothic"/>
                <a:cs typeface="Century Gothic"/>
                <a:sym typeface="Century Gothic"/>
              </a:rPr>
              <a:t>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5326</Words>
  <Application>Microsoft Office PowerPoint</Application>
  <PresentationFormat>Presentación en pantalla (16:9)</PresentationFormat>
  <Paragraphs>541</Paragraphs>
  <Slides>46</Slides>
  <Notes>46</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46</vt:i4>
      </vt:variant>
    </vt:vector>
  </HeadingPairs>
  <TitlesOfParts>
    <vt:vector size="53" baseType="lpstr">
      <vt:lpstr>Century Gothic</vt:lpstr>
      <vt:lpstr>Calibri</vt:lpstr>
      <vt:lpstr>Noto Symbol</vt:lpstr>
      <vt:lpstr>Trebuchet MS</vt:lpstr>
      <vt:lpstr>Arial</vt:lpstr>
      <vt:lpstr>Simple Light</vt:lpstr>
      <vt:lpstr>Tema de Office</vt:lpstr>
      <vt:lpstr>Presentación de PowerPoint</vt:lpstr>
      <vt:lpstr>Índice de contenidos</vt:lpstr>
      <vt:lpstr>Presentación de PowerPoint</vt:lpstr>
      <vt:lpstr>INTRODUCCIÓN AL TRABAJO MÉDICO</vt:lpstr>
      <vt:lpstr>INTRODUCCIÓN AL TRABAJO MÉDICO</vt:lpstr>
      <vt:lpstr>INTRODUCCIÓN AL TRABAJO MÉDICO</vt:lpstr>
      <vt:lpstr>INTRODUCCIÓN AL TRABAJO MÉDICO</vt:lpstr>
      <vt:lpstr>INTRODUCCIÓN AL TRABAJO MÉDICO</vt:lpstr>
      <vt:lpstr>INTRODUCCIÓN AL TRABAJO MÉDICO</vt:lpstr>
      <vt:lpstr>INTRODUCCIÓN AL TRABAJO MÉDICO</vt:lpstr>
      <vt:lpstr>Presentación de PowerPoint</vt:lpstr>
      <vt:lpstr>CARRERA FUNCIONARIA</vt:lpstr>
      <vt:lpstr>CARRERA FUNCIONARIA</vt:lpstr>
      <vt:lpstr>CARRERA FUNCIONARIA 19664</vt:lpstr>
      <vt:lpstr>CARRERA FUNCIONARIA 19664</vt:lpstr>
      <vt:lpstr>CARRERA FUNCIONARIA 19664</vt:lpstr>
      <vt:lpstr>CARRERA FUNCIONARIA 19664</vt:lpstr>
      <vt:lpstr>CARRERA FUNCIONARIA</vt:lpstr>
      <vt:lpstr>CARRERA FUNCIONARIA</vt:lpstr>
      <vt:lpstr>CARRERA FUNCIONARIA</vt:lpstr>
      <vt:lpstr>CARRERA FUNCIONARIA</vt:lpstr>
      <vt:lpstr>CARRERA FUNCIONARIA</vt:lpstr>
      <vt:lpstr>CARRERA FUNCIONARIA</vt:lpstr>
      <vt:lpstr>CARRERA FUNCIONARIA</vt:lpstr>
      <vt:lpstr>CARRERA FUNCIONARIA</vt:lpstr>
      <vt:lpstr>CARRERA FUNCIONARIA</vt:lpstr>
      <vt:lpstr>CARRERA FUNCIONARIA</vt:lpstr>
      <vt:lpstr>CARRERA FUNCIONARIA</vt:lpstr>
      <vt:lpstr>CARRERA FUNCIONARIA</vt:lpstr>
      <vt:lpstr>CARRERA FUNCIONARIA</vt:lpstr>
      <vt:lpstr>CARRERA FUNCIONARIA</vt:lpstr>
      <vt:lpstr>CARRERA FUNCIONARIA</vt:lpstr>
      <vt:lpstr>CARRERA FUNCIONARIA</vt:lpstr>
      <vt:lpstr>CARRERA FUNCIONARIA</vt:lpstr>
      <vt:lpstr>CARRERA FUNCIONARIA</vt:lpstr>
      <vt:lpstr>CARRERA FUNCIONARIA</vt:lpstr>
      <vt:lpstr>CARRERA FUNCIONARIA</vt:lpstr>
      <vt:lpstr>CARRERA FUNCIONARIA</vt:lpstr>
      <vt:lpstr>CARRERA FUNCIONARIA</vt:lpstr>
      <vt:lpstr>CARRERA FUNCIONARIA</vt:lpstr>
      <vt:lpstr>CARRERA FUNCIONARIA</vt:lpstr>
      <vt:lpstr>Presentación de PowerPoint</vt:lpstr>
      <vt:lpstr>CARRERA FUNCIONARIA</vt:lpstr>
      <vt:lpstr>CARRERA FUNCIONARIA</vt:lpstr>
      <vt:lpstr>CARRERA FUNCIONARIA</vt:lpstr>
      <vt:lpstr>CARRERA FUNCIONARIA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Natalia</dc:creator>
  <cp:lastModifiedBy>Natalia Henríquez Carreño</cp:lastModifiedBy>
  <cp:revision>1</cp:revision>
  <dcterms:modified xsi:type="dcterms:W3CDTF">2019-08-06T14:42:53Z</dcterms:modified>
</cp:coreProperties>
</file>